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1"/>
    <p:sldMasterId id="2147485019" r:id="rId2"/>
    <p:sldMasterId id="2147485061" r:id="rId3"/>
  </p:sldMasterIdLst>
  <p:notesMasterIdLst>
    <p:notesMasterId r:id="rId76"/>
  </p:notesMasterIdLst>
  <p:handoutMasterIdLst>
    <p:handoutMasterId r:id="rId77"/>
  </p:handoutMasterIdLst>
  <p:sldIdLst>
    <p:sldId id="395" r:id="rId4"/>
    <p:sldId id="396" r:id="rId5"/>
    <p:sldId id="397" r:id="rId6"/>
    <p:sldId id="500" r:id="rId7"/>
    <p:sldId id="525" r:id="rId8"/>
    <p:sldId id="404" r:id="rId9"/>
    <p:sldId id="567" r:id="rId10"/>
    <p:sldId id="521" r:id="rId11"/>
    <p:sldId id="539" r:id="rId12"/>
    <p:sldId id="540" r:id="rId13"/>
    <p:sldId id="541" r:id="rId14"/>
    <p:sldId id="542" r:id="rId15"/>
    <p:sldId id="543" r:id="rId16"/>
    <p:sldId id="544" r:id="rId17"/>
    <p:sldId id="545" r:id="rId18"/>
    <p:sldId id="546" r:id="rId19"/>
    <p:sldId id="547" r:id="rId20"/>
    <p:sldId id="548" r:id="rId21"/>
    <p:sldId id="549" r:id="rId22"/>
    <p:sldId id="550" r:id="rId23"/>
    <p:sldId id="565" r:id="rId24"/>
    <p:sldId id="552" r:id="rId25"/>
    <p:sldId id="553" r:id="rId26"/>
    <p:sldId id="556" r:id="rId27"/>
    <p:sldId id="558" r:id="rId28"/>
    <p:sldId id="559" r:id="rId29"/>
    <p:sldId id="561" r:id="rId30"/>
    <p:sldId id="562" r:id="rId31"/>
    <p:sldId id="566" r:id="rId32"/>
    <p:sldId id="633" r:id="rId33"/>
    <p:sldId id="632" r:id="rId34"/>
    <p:sldId id="555" r:id="rId35"/>
    <p:sldId id="564" r:id="rId36"/>
    <p:sldId id="588" r:id="rId37"/>
    <p:sldId id="589" r:id="rId38"/>
    <p:sldId id="680" r:id="rId39"/>
    <p:sldId id="590" r:id="rId40"/>
    <p:sldId id="591" r:id="rId41"/>
    <p:sldId id="595" r:id="rId42"/>
    <p:sldId id="596" r:id="rId43"/>
    <p:sldId id="597" r:id="rId44"/>
    <p:sldId id="598" r:id="rId45"/>
    <p:sldId id="599" r:id="rId46"/>
    <p:sldId id="600" r:id="rId47"/>
    <p:sldId id="601" r:id="rId48"/>
    <p:sldId id="602" r:id="rId49"/>
    <p:sldId id="603" r:id="rId50"/>
    <p:sldId id="617" r:id="rId51"/>
    <p:sldId id="618" r:id="rId52"/>
    <p:sldId id="604" r:id="rId53"/>
    <p:sldId id="514" r:id="rId54"/>
    <p:sldId id="606" r:id="rId55"/>
    <p:sldId id="607" r:id="rId56"/>
    <p:sldId id="608" r:id="rId57"/>
    <p:sldId id="609" r:id="rId58"/>
    <p:sldId id="630" r:id="rId59"/>
    <p:sldId id="631" r:id="rId60"/>
    <p:sldId id="610" r:id="rId61"/>
    <p:sldId id="611" r:id="rId62"/>
    <p:sldId id="621" r:id="rId63"/>
    <p:sldId id="622" r:id="rId64"/>
    <p:sldId id="624" r:id="rId65"/>
    <p:sldId id="625" r:id="rId66"/>
    <p:sldId id="626" r:id="rId67"/>
    <p:sldId id="627" r:id="rId68"/>
    <p:sldId id="628" r:id="rId69"/>
    <p:sldId id="629" r:id="rId70"/>
    <p:sldId id="612" r:id="rId71"/>
    <p:sldId id="613" r:id="rId72"/>
    <p:sldId id="614" r:id="rId73"/>
    <p:sldId id="615" r:id="rId74"/>
    <p:sldId id="616" r:id="rId75"/>
  </p:sldIdLst>
  <p:sldSz cx="6858000" cy="9906000" type="A4"/>
  <p:notesSz cx="9939338" cy="6807200"/>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45" userDrawn="1">
          <p15:clr>
            <a:srgbClr val="A4A3A4"/>
          </p15:clr>
        </p15:guide>
        <p15:guide id="2" pos="313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BF9000"/>
    <a:srgbClr val="FFFE9C"/>
    <a:srgbClr val="FFE7FF"/>
    <a:srgbClr val="FF33CC"/>
    <a:srgbClr val="FDFFE7"/>
    <a:srgbClr val="66FF66"/>
    <a:srgbClr val="F7FFEF"/>
    <a:srgbClr val="FFCC99"/>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800" autoAdjust="0"/>
    <p:restoredTop sz="99640" autoAdjust="0"/>
  </p:normalViewPr>
  <p:slideViewPr>
    <p:cSldViewPr>
      <p:cViewPr>
        <p:scale>
          <a:sx n="90" d="100"/>
          <a:sy n="90" d="100"/>
        </p:scale>
        <p:origin x="1494" y="-258"/>
      </p:cViewPr>
      <p:guideLst>
        <p:guide orient="horz" pos="3120"/>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45"/>
        <p:guide pos="313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handoutMaster" Target="handoutMasters/handout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631833"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631833"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631833"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78288" y="528638"/>
            <a:ext cx="1781175" cy="2573337"/>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25864" y="3251384"/>
            <a:ext cx="7287615" cy="3026099"/>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631833"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pPr>
                <a:defRPr/>
              </a:pPr>
              <a:t>3</a:t>
            </a:fld>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4</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15</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51</a:t>
            </a:fld>
            <a:endParaRPr lang="en-US" altLang="ja-JP"/>
          </a:p>
        </p:txBody>
      </p:sp>
    </p:spTree>
    <p:extLst>
      <p:ext uri="{BB962C8B-B14F-4D97-AF65-F5344CB8AC3E}">
        <p14:creationId xmlns:p14="http://schemas.microsoft.com/office/powerpoint/2010/main" val="2633774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912229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7210953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191142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65279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779910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4431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7532374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92655212"/>
      </p:ext>
    </p:extLst>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22721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293123465"/>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274535743"/>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1645966443"/>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4.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emf"/><Relationship Id="rId1" Type="http://schemas.openxmlformats.org/officeDocument/2006/relationships/slideLayout" Target="../slideLayouts/slideLayout18.xml"/><Relationship Id="rId4" Type="http://schemas.openxmlformats.org/officeDocument/2006/relationships/image" Target="../media/image29.emf"/></Relationships>
</file>

<file path=ppt/slides/_rels/slide18.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2.png"/><Relationship Id="rId1" Type="http://schemas.openxmlformats.org/officeDocument/2006/relationships/slideLayout" Target="../slideLayouts/slideLayout18.xml"/><Relationship Id="rId5" Type="http://schemas.openxmlformats.org/officeDocument/2006/relationships/image" Target="../media/image34.emf"/><Relationship Id="rId4" Type="http://schemas.openxmlformats.org/officeDocument/2006/relationships/image" Target="../media/image33.emf"/></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emf"/><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image" Target="../media/image8.jpeg"/><Relationship Id="rId11" Type="http://schemas.openxmlformats.org/officeDocument/2006/relationships/image" Target="../media/image13.jpeg"/><Relationship Id="rId5" Type="http://schemas.openxmlformats.org/officeDocument/2006/relationships/image" Target="../media/image7.jpeg"/><Relationship Id="rId10" Type="http://schemas.openxmlformats.org/officeDocument/2006/relationships/image" Target="../media/image12.png"/><Relationship Id="rId4" Type="http://schemas.openxmlformats.org/officeDocument/2006/relationships/image" Target="../media/image6.jpe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emf"/><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png"/><Relationship Id="rId1" Type="http://schemas.openxmlformats.org/officeDocument/2006/relationships/slideLayout" Target="../slideLayouts/slideLayout18.xml"/><Relationship Id="rId4" Type="http://schemas.openxmlformats.org/officeDocument/2006/relationships/image" Target="../media/image39.emf"/></Relationships>
</file>

<file path=ppt/slides/_rels/slide22.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37.png"/><Relationship Id="rId1" Type="http://schemas.openxmlformats.org/officeDocument/2006/relationships/slideLayout" Target="../slideLayouts/slideLayout18.xml"/><Relationship Id="rId5" Type="http://schemas.openxmlformats.org/officeDocument/2006/relationships/image" Target="../media/image42.wmf"/><Relationship Id="rId4" Type="http://schemas.openxmlformats.org/officeDocument/2006/relationships/image" Target="../media/image41.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37.png"/><Relationship Id="rId1" Type="http://schemas.openxmlformats.org/officeDocument/2006/relationships/slideLayout" Target="../slideLayouts/slideLayout18.xml"/><Relationship Id="rId4" Type="http://schemas.openxmlformats.org/officeDocument/2006/relationships/image" Target="../media/image44.emf"/></Relationships>
</file>

<file path=ppt/slides/_rels/slide25.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28.png"/><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image" Target="../media/image46.png"/><Relationship Id="rId1" Type="http://schemas.openxmlformats.org/officeDocument/2006/relationships/slideLayout" Target="../slideLayouts/slideLayout18.xml"/><Relationship Id="rId4" Type="http://schemas.openxmlformats.org/officeDocument/2006/relationships/image" Target="../media/image48.png"/></Relationships>
</file>

<file path=ppt/slides/_rels/slide27.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28.png"/><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0.png"/><Relationship Id="rId1" Type="http://schemas.openxmlformats.org/officeDocument/2006/relationships/slideLayout" Target="../slideLayouts/slideLayout18.xml"/><Relationship Id="rId6" Type="http://schemas.openxmlformats.org/officeDocument/2006/relationships/image" Target="../media/image54.wmf"/><Relationship Id="rId5" Type="http://schemas.openxmlformats.org/officeDocument/2006/relationships/image" Target="../media/image53.emf"/><Relationship Id="rId4" Type="http://schemas.openxmlformats.org/officeDocument/2006/relationships/image" Target="../media/image52.emf"/></Relationships>
</file>

<file path=ppt/slides/_rels/slide29.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0.png"/><Relationship Id="rId1" Type="http://schemas.openxmlformats.org/officeDocument/2006/relationships/slideLayout" Target="../slideLayouts/slideLayout18.xml"/><Relationship Id="rId5" Type="http://schemas.openxmlformats.org/officeDocument/2006/relationships/image" Target="../media/image57.emf"/><Relationship Id="rId4" Type="http://schemas.openxmlformats.org/officeDocument/2006/relationships/image" Target="../media/image56.w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50.png"/><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50.png"/><Relationship Id="rId1" Type="http://schemas.openxmlformats.org/officeDocument/2006/relationships/slideLayout" Target="../slideLayouts/slideLayout18.xml"/><Relationship Id="rId4" Type="http://schemas.openxmlformats.org/officeDocument/2006/relationships/image" Target="../media/image60.png"/></Relationships>
</file>

<file path=ppt/slides/_rels/slide32.xml.rels><?xml version="1.0" encoding="UTF-8" standalone="yes"?>
<Relationships xmlns="http://schemas.openxmlformats.org/package/2006/relationships"><Relationship Id="rId8" Type="http://schemas.openxmlformats.org/officeDocument/2006/relationships/image" Target="../media/image66.emf"/><Relationship Id="rId3" Type="http://schemas.openxmlformats.org/officeDocument/2006/relationships/image" Target="../media/image62.png"/><Relationship Id="rId7" Type="http://schemas.openxmlformats.org/officeDocument/2006/relationships/image" Target="../media/image65.emf"/><Relationship Id="rId2" Type="http://schemas.openxmlformats.org/officeDocument/2006/relationships/image" Target="../media/image61.png"/><Relationship Id="rId1" Type="http://schemas.openxmlformats.org/officeDocument/2006/relationships/slideLayout" Target="../slideLayouts/slideLayout18.xml"/><Relationship Id="rId6" Type="http://schemas.openxmlformats.org/officeDocument/2006/relationships/image" Target="../media/image64.emf"/><Relationship Id="rId5" Type="http://schemas.openxmlformats.org/officeDocument/2006/relationships/image" Target="../media/image50.png"/><Relationship Id="rId4" Type="http://schemas.openxmlformats.org/officeDocument/2006/relationships/image" Target="../media/image63.jpeg"/><Relationship Id="rId9" Type="http://schemas.openxmlformats.org/officeDocument/2006/relationships/image" Target="../media/image67.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29.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37.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emf"/><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image" Target="../media/image76.emf"/><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image" Target="../media/image77.emf"/><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image" Target="../media/image78.emf"/><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18.xml"/><Relationship Id="rId5" Type="http://schemas.openxmlformats.org/officeDocument/2006/relationships/image" Target="../media/image16.png"/><Relationship Id="rId4" Type="http://schemas.openxmlformats.org/officeDocument/2006/relationships/image" Target="../media/image14.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image" Target="../media/image80.emf"/><Relationship Id="rId1" Type="http://schemas.openxmlformats.org/officeDocument/2006/relationships/slideLayout" Target="../slideLayouts/slideLayout29.xml"/><Relationship Id="rId4" Type="http://schemas.openxmlformats.org/officeDocument/2006/relationships/image" Target="../media/image82.emf"/></Relationships>
</file>

<file path=ppt/slides/_rels/slide52.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image" Target="../media/image84.emf"/><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87.emf"/><Relationship Id="rId2" Type="http://schemas.openxmlformats.org/officeDocument/2006/relationships/image" Target="../media/image86.emf"/><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image" Target="../media/image88.emf"/><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image" Target="../media/image91.emf"/><Relationship Id="rId2" Type="http://schemas.openxmlformats.org/officeDocument/2006/relationships/image" Target="../media/image90.emf"/><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91.emf"/><Relationship Id="rId2" Type="http://schemas.openxmlformats.org/officeDocument/2006/relationships/image" Target="../media/image92.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image" Target="../media/image94.emf"/><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image" Target="../media/image100.emf"/><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3.emf"/><Relationship Id="rId4" Type="http://schemas.openxmlformats.org/officeDocument/2006/relationships/image" Target="../media/image102.jpeg"/></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18.xml"/><Relationship Id="rId5" Type="http://schemas.openxmlformats.org/officeDocument/2006/relationships/image" Target="../media/image19.emf"/><Relationship Id="rId4" Type="http://schemas.openxmlformats.org/officeDocument/2006/relationships/image" Target="../media/image18.emf"/></Relationships>
</file>

<file path=ppt/slides/_rels/slide7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4.emf"/><Relationship Id="rId4" Type="http://schemas.openxmlformats.org/officeDocument/2006/relationships/image" Target="../media/image102.jpeg"/></Relationships>
</file>

<file path=ppt/slides/_rels/slide7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5.emf"/><Relationship Id="rId4" Type="http://schemas.openxmlformats.org/officeDocument/2006/relationships/image" Target="../media/image102.jpeg"/></Relationships>
</file>

<file path=ppt/slides/_rels/slide7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4" Type="http://schemas.openxmlformats.org/officeDocument/2006/relationships/image" Target="../media/image102.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8.xml"/><Relationship Id="rId5" Type="http://schemas.openxmlformats.org/officeDocument/2006/relationships/image" Target="../media/image23.pn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活動組織用</a:t>
            </a:r>
            <a:endParaRPr lang="en-US" altLang="ja-JP" sz="3200" dirty="0">
              <a:solidFill>
                <a:srgbClr val="FF0000"/>
              </a:solidFill>
              <a:ea typeface="ＤＦ特太ゴシック体" pitchFamily="1" charset="-128"/>
            </a:endParaRPr>
          </a:p>
        </p:txBody>
      </p:sp>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dirty="0" smtClean="0">
                <a:solidFill>
                  <a:srgbClr val="003300"/>
                </a:solidFill>
              </a:rPr>
              <a:t>富山県</a:t>
            </a:r>
            <a:r>
              <a:rPr lang="ja-JP" altLang="en-US" sz="1800" dirty="0">
                <a:solidFill>
                  <a:srgbClr val="003300"/>
                </a:solidFill>
              </a:rPr>
              <a:t>　農林水産部</a:t>
            </a:r>
            <a:endParaRPr lang="en-US" altLang="ja-JP" sz="1800" dirty="0">
              <a:solidFill>
                <a:srgbClr val="003300"/>
              </a:solidFill>
            </a:endParaRPr>
          </a:p>
        </p:txBody>
      </p:sp>
      <p:sp>
        <p:nvSpPr>
          <p:cNvPr id="11270" name="テキスト ボックス 5"/>
          <p:cNvSpPr txBox="1">
            <a:spLocks noChangeArrowheads="1"/>
          </p:cNvSpPr>
          <p:nvPr/>
        </p:nvSpPr>
        <p:spPr bwMode="auto">
          <a:xfrm>
            <a:off x="4509119" y="9355138"/>
            <a:ext cx="2204419" cy="276999"/>
          </a:xfrm>
          <a:prstGeom prst="rect">
            <a:avLst/>
          </a:prstGeom>
          <a:noFill/>
          <a:ln w="9525">
            <a:noFill/>
            <a:miter lim="800000"/>
            <a:headEnd/>
            <a:tailEnd/>
          </a:ln>
        </p:spPr>
        <p:txBody>
          <a:bodyPr wrap="square" lIns="0" tIns="0" rIns="0" bIns="0">
            <a:spAutoFit/>
          </a:bodyPr>
          <a:lstStyle/>
          <a:p>
            <a:r>
              <a:rPr lang="ja-JP" altLang="en-US" sz="1800" dirty="0" smtClean="0">
                <a:latin typeface="ＤＦ特太ゴシック体" panose="020B0509000000000000" pitchFamily="49" charset="-128"/>
                <a:ea typeface="ＤＦ特太ゴシック体" panose="020B0509000000000000" pitchFamily="49" charset="-128"/>
              </a:rPr>
              <a:t>令和３年６月</a:t>
            </a:r>
            <a:endParaRPr lang="ja-JP" altLang="en-US" sz="1800" dirty="0">
              <a:latin typeface="ＤＦ特太ゴシック体" panose="020B0509000000000000" pitchFamily="49" charset="-128"/>
              <a:ea typeface="ＤＦ特太ゴシック体" panose="020B0509000000000000" pitchFamily="49" charset="-128"/>
            </a:endParaRPr>
          </a:p>
        </p:txBody>
      </p:sp>
      <p:sp>
        <p:nvSpPr>
          <p:cNvPr id="6" name="テキスト ボックス 5"/>
          <p:cNvSpPr txBox="1">
            <a:spLocks noChangeArrowheads="1"/>
          </p:cNvSpPr>
          <p:nvPr/>
        </p:nvSpPr>
        <p:spPr bwMode="auto">
          <a:xfrm>
            <a:off x="460301" y="560388"/>
            <a:ext cx="2376264" cy="369332"/>
          </a:xfrm>
          <a:prstGeom prst="rect">
            <a:avLst/>
          </a:prstGeom>
          <a:solidFill>
            <a:schemeClr val="accent2">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令和３年度改訂版</a:t>
            </a:r>
          </a:p>
        </p:txBody>
      </p:sp>
      <p:sp>
        <p:nvSpPr>
          <p:cNvPr id="9" name="Text Box 2"/>
          <p:cNvSpPr txBox="1">
            <a:spLocks noChangeArrowheads="1"/>
          </p:cNvSpPr>
          <p:nvPr/>
        </p:nvSpPr>
        <p:spPr bwMode="auto">
          <a:xfrm>
            <a:off x="794840" y="6222981"/>
            <a:ext cx="5268320" cy="1231106"/>
          </a:xfrm>
          <a:prstGeom prst="rect">
            <a:avLst/>
          </a:prstGeom>
          <a:noFill/>
          <a:ln w="9525">
            <a:noFill/>
            <a:miter lim="800000"/>
            <a:headEnd/>
            <a:tailEnd/>
          </a:ln>
        </p:spPr>
        <p:txBody>
          <a:bodyPr wrap="square" lIns="0" tIns="0" rIns="0" bIns="0">
            <a:spAutoFit/>
          </a:bodyPr>
          <a:lstStyle/>
          <a:p>
            <a:pPr algn="ctr">
              <a:spcBef>
                <a:spcPts val="0"/>
              </a:spcBef>
            </a:pPr>
            <a:r>
              <a:rPr lang="ja-JP" altLang="en-US" sz="8000" dirty="0">
                <a:solidFill>
                  <a:srgbClr val="FF0000">
                    <a:alpha val="44000"/>
                  </a:srgbClr>
                </a:solidFill>
                <a:ea typeface="ＤＦ特太ゴシック体" pitchFamily="1" charset="-128"/>
              </a:rPr>
              <a:t>（ひな形）</a:t>
            </a:r>
            <a:endParaRPr lang="en-US" altLang="ja-JP" sz="8000" dirty="0">
              <a:solidFill>
                <a:srgbClr val="FF0000">
                  <a:alpha val="44000"/>
                </a:srgbClr>
              </a:solidFill>
              <a:ea typeface="ＤＦ特太ゴシック体" pitchFamily="1" charset="-128"/>
            </a:endParaRPr>
          </a:p>
        </p:txBody>
      </p:sp>
      <p:sp>
        <p:nvSpPr>
          <p:cNvPr id="10" name="四角形吹き出し 9"/>
          <p:cNvSpPr/>
          <p:nvPr/>
        </p:nvSpPr>
        <p:spPr>
          <a:xfrm>
            <a:off x="1581848" y="7509463"/>
            <a:ext cx="3694304" cy="719034"/>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本ひな形を参考に、地域の実情を踏まえ必要な追記・修正を行った上で、都道府県、市町村又は推進組織名義で対象組織に配布等して下さい。</a:t>
            </a:r>
            <a:endParaRPr lang="en-US" altLang="ja-JP" sz="1050" dirty="0">
              <a:solidFill>
                <a:srgbClr val="FF0000"/>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60000" y="1140571"/>
            <a:ext cx="6259161" cy="17967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57" name="角丸四角形 56"/>
          <p:cNvSpPr/>
          <p:nvPr/>
        </p:nvSpPr>
        <p:spPr>
          <a:xfrm>
            <a:off x="332656" y="3492125"/>
            <a:ext cx="6286506" cy="1028691"/>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60" name="角丸四角形 59"/>
          <p:cNvSpPr/>
          <p:nvPr/>
        </p:nvSpPr>
        <p:spPr>
          <a:xfrm>
            <a:off x="315600" y="3483531"/>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946129" cy="267619"/>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lgn="ctr">
              <a:defRPr/>
            </a:pPr>
            <a:r>
              <a:rPr lang="ja-JP" altLang="en-US" dirty="0">
                <a:solidFill>
                  <a:schemeClr val="tx1"/>
                </a:solidFill>
                <a:latin typeface="+mn-ea"/>
              </a:rPr>
              <a:t>構成員</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1200329"/>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活動組織の構成員は、以下の者により構成されます。</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１）農業者、地域住民、自治会、農業者団体等の地域の実情に応じた者</a:t>
            </a:r>
          </a:p>
          <a:p>
            <a:pPr indent="144000">
              <a:defRPr/>
            </a:pPr>
            <a:r>
              <a:rPr lang="ja-JP" altLang="en-US" dirty="0">
                <a:latin typeface="HG丸ｺﾞｼｯｸM-PRO" pitchFamily="50" charset="-128"/>
                <a:ea typeface="HG丸ｺﾞｼｯｸM-PRO" pitchFamily="50" charset="-128"/>
              </a:rPr>
              <a:t>２）農業者、農業者団体等の地域の実情に応じた者</a:t>
            </a:r>
            <a:endParaRPr lang="en-US" altLang="ja-JP" dirty="0">
              <a:latin typeface="HG丸ｺﾞｼｯｸM-PRO" pitchFamily="50" charset="-128"/>
              <a:ea typeface="HG丸ｺﾞｼｯｸM-PRO" pitchFamily="50" charset="-128"/>
            </a:endParaRPr>
          </a:p>
          <a:p>
            <a:pPr indent="144000">
              <a:defRPr/>
            </a:pP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団体の場合は、その団体の中で、活動組織の構成員となることを合意・決定した上で参加して下さい。</a:t>
            </a:r>
            <a:endParaRPr lang="en-US" altLang="ja-JP" dirty="0">
              <a:latin typeface="HG丸ｺﾞｼｯｸM-PRO" pitchFamily="50" charset="-128"/>
              <a:ea typeface="HG丸ｺﾞｼｯｸM-PRO"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5962" y="6415848"/>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96" name="テキスト ボックス 39">
            <a:extLst>
              <a:ext uri="{FF2B5EF4-FFF2-40B4-BE49-F238E27FC236}">
                <a16:creationId xmlns:a16="http://schemas.microsoft.com/office/drawing/2014/main" xmlns="" id="{E2B371F8-CAF4-4BA5-BED2-3EA19375FF8A}"/>
              </a:ext>
            </a:extLst>
          </p:cNvPr>
          <p:cNvSpPr txBox="1">
            <a:spLocks noChangeArrowheads="1"/>
          </p:cNvSpPr>
          <p:nvPr/>
        </p:nvSpPr>
        <p:spPr bwMode="auto">
          <a:xfrm>
            <a:off x="227812" y="3812952"/>
            <a:ext cx="5602475" cy="441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② 農業者及びその他の者</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地域住民、団体など</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97" name="正方形/長方形 96">
            <a:extLst>
              <a:ext uri="{FF2B5EF4-FFF2-40B4-BE49-F238E27FC236}">
                <a16:creationId xmlns:a16="http://schemas.microsoft.com/office/drawing/2014/main" xmlns="" id="{1F354491-82A4-4C7D-A1C3-CCDA693F6A52}"/>
              </a:ext>
            </a:extLst>
          </p:cNvPr>
          <p:cNvSpPr/>
          <p:nvPr/>
        </p:nvSpPr>
        <p:spPr>
          <a:xfrm>
            <a:off x="332656" y="4983635"/>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○共同活動</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98" name="正方形/長方形 97">
            <a:extLst>
              <a:ext uri="{FF2B5EF4-FFF2-40B4-BE49-F238E27FC236}">
                <a16:creationId xmlns:a16="http://schemas.microsoft.com/office/drawing/2014/main" xmlns="" id="{59E9A32F-0060-4412-BE3F-A5328A27C5B7}"/>
              </a:ext>
            </a:extLst>
          </p:cNvPr>
          <p:cNvSpPr/>
          <p:nvPr/>
        </p:nvSpPr>
        <p:spPr>
          <a:xfrm>
            <a:off x="466647" y="5172979"/>
            <a:ext cx="6219020" cy="276999"/>
          </a:xfrm>
          <a:prstGeom prst="rect">
            <a:avLst/>
          </a:prstGeom>
        </p:spPr>
        <p:txBody>
          <a:bodyPr wrap="square">
            <a:spAutoFit/>
          </a:bodyPr>
          <a:lstStyle/>
          <a:p>
            <a:pPr lvl="0">
              <a:spcBef>
                <a:spcPts val="297"/>
              </a:spcBef>
              <a:spcAft>
                <a:spcPts val="0"/>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農業者及びその他の者（地域住民、団体など）で構成される活動組織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2" name="正方形/長方形 101">
            <a:extLst>
              <a:ext uri="{FF2B5EF4-FFF2-40B4-BE49-F238E27FC236}">
                <a16:creationId xmlns:a16="http://schemas.microsoft.com/office/drawing/2014/main" xmlns="" id="{DE5D5758-7B54-487F-85AD-62A28BAE6EB9}"/>
              </a:ext>
            </a:extLst>
          </p:cNvPr>
          <p:cNvSpPr/>
          <p:nvPr/>
        </p:nvSpPr>
        <p:spPr>
          <a:xfrm>
            <a:off x="285823" y="5575884"/>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○施設の長寿命化、組織の広域化・体制強化</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104" name="正方形/長方形 103">
            <a:extLst>
              <a:ext uri="{FF2B5EF4-FFF2-40B4-BE49-F238E27FC236}">
                <a16:creationId xmlns:a16="http://schemas.microsoft.com/office/drawing/2014/main" xmlns="" id="{038A98A2-F34E-46B4-A8BD-ACC2B397F246}"/>
              </a:ext>
            </a:extLst>
          </p:cNvPr>
          <p:cNvSpPr/>
          <p:nvPr/>
        </p:nvSpPr>
        <p:spPr>
          <a:xfrm>
            <a:off x="445101" y="5750810"/>
            <a:ext cx="6174060" cy="276999"/>
          </a:xfrm>
          <a:prstGeom prst="rect">
            <a:avLst/>
          </a:prstGeom>
        </p:spPr>
        <p:txBody>
          <a:bodyPr wrap="square">
            <a:spAutoFit/>
          </a:bodyPr>
          <a:lstStyle/>
          <a:p>
            <a:pPr lvl="0">
              <a:spcBef>
                <a:spcPts val="297"/>
              </a:spcBef>
              <a:spcAft>
                <a:spcPts val="594"/>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農地維持支払交付金と同様の活動組織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6" name="AutoShape 10">
            <a:extLst>
              <a:ext uri="{FF2B5EF4-FFF2-40B4-BE49-F238E27FC236}">
                <a16:creationId xmlns:a16="http://schemas.microsoft.com/office/drawing/2014/main" xmlns="" id="{712A238B-D7C5-4F36-9D5C-6FAE37EF1E9B}"/>
              </a:ext>
            </a:extLst>
          </p:cNvPr>
          <p:cNvSpPr>
            <a:spLocks noChangeArrowheads="1"/>
          </p:cNvSpPr>
          <p:nvPr/>
        </p:nvSpPr>
        <p:spPr bwMode="auto">
          <a:xfrm>
            <a:off x="315600" y="30456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a:t>
            </a:r>
          </a:p>
        </p:txBody>
      </p:sp>
    </p:spTree>
    <p:extLst>
      <p:ext uri="{BB962C8B-B14F-4D97-AF65-F5344CB8AC3E}">
        <p14:creationId xmlns:p14="http://schemas.microsoft.com/office/powerpoint/2010/main" val="10742459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2355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22" name="正方形/長方形 21"/>
          <p:cNvSpPr/>
          <p:nvPr/>
        </p:nvSpPr>
        <p:spPr>
          <a:xfrm>
            <a:off x="132607" y="2479559"/>
            <a:ext cx="6552000" cy="691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3" name="正方形/長方形 1"/>
          <p:cNvSpPr>
            <a:spLocks noChangeArrowheads="1"/>
          </p:cNvSpPr>
          <p:nvPr/>
        </p:nvSpPr>
        <p:spPr bwMode="auto">
          <a:xfrm>
            <a:off x="165489" y="2587441"/>
            <a:ext cx="1340321" cy="276999"/>
          </a:xfrm>
          <a:prstGeom prst="rect">
            <a:avLst/>
          </a:prstGeom>
          <a:noFill/>
          <a:ln w="9525">
            <a:noFill/>
            <a:miter lim="800000"/>
            <a:headEnd/>
            <a:tailEnd/>
          </a:ln>
        </p:spPr>
        <p:txBody>
          <a:bodyPr wrap="square">
            <a:spAutoFit/>
          </a:bodyPr>
          <a:lstStyle/>
          <a:p>
            <a:pPr fontAlgn="base">
              <a:spcBef>
                <a:spcPct val="0"/>
              </a:spcBef>
              <a:spcAft>
                <a:spcPct val="0"/>
              </a:spcAft>
            </a:pPr>
            <a:r>
              <a:rPr lang="ja-JP" altLang="en-US" sz="1200" dirty="0">
                <a:solidFill>
                  <a:srgbClr val="000000"/>
                </a:solidFill>
                <a:latin typeface="ＭＳ ゴシック" panose="020B0609070205080204" pitchFamily="49" charset="-128"/>
                <a:ea typeface="ＭＳ ゴシック" panose="020B0609070205080204" pitchFamily="49" charset="-128"/>
              </a:rPr>
              <a:t>（別記６－１）</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p:txBody>
      </p:sp>
      <p:sp>
        <p:nvSpPr>
          <p:cNvPr id="24" name="Rectangle 9"/>
          <p:cNvSpPr>
            <a:spLocks noChangeArrowheads="1"/>
          </p:cNvSpPr>
          <p:nvPr/>
        </p:nvSpPr>
        <p:spPr bwMode="auto">
          <a:xfrm>
            <a:off x="151994" y="2864440"/>
            <a:ext cx="6480175" cy="6409447"/>
          </a:xfrm>
          <a:prstGeom prst="rect">
            <a:avLst/>
          </a:prstGeom>
          <a:noFill/>
          <a:ln>
            <a:noFill/>
          </a:ln>
        </p:spPr>
        <p:txBody>
          <a:bodyPr>
            <a:spAutoFit/>
          </a:bodyPr>
          <a:lstStyle/>
          <a:p>
            <a:pPr algn="ctr" eaLnBrk="0" fontAlgn="base" hangingPunct="0">
              <a:spcBef>
                <a:spcPct val="0"/>
              </a:spcBef>
              <a:spcAft>
                <a:spcPct val="0"/>
              </a:spcAft>
              <a:defRPr/>
            </a:pPr>
            <a:r>
              <a:rPr lang="ja-JP" altLang="en-US" sz="1200" dirty="0">
                <a:latin typeface="ＭＳ ゴシック" pitchFamily="49" charset="-128"/>
                <a:ea typeface="ＭＳ ゴシック" pitchFamily="49" charset="-128"/>
                <a:cs typeface="ＭＳ Ｐゴシック" pitchFamily="50" charset="-128"/>
              </a:rPr>
              <a:t>○○地域資源保全会</a:t>
            </a:r>
            <a:r>
              <a:rPr lang="ja-JP" altLang="en-US" sz="1200" i="1" dirty="0">
                <a:solidFill>
                  <a:srgbClr val="3366FF"/>
                </a:solidFill>
                <a:latin typeface="ＭＳ ゴシック" pitchFamily="49" charset="-128"/>
                <a:ea typeface="ＭＳ ゴシック" pitchFamily="49" charset="-128"/>
                <a:cs typeface="ＭＳ Ｐゴシック" pitchFamily="50" charset="-128"/>
              </a:rPr>
              <a:t> </a:t>
            </a:r>
            <a:r>
              <a:rPr lang="ja-JP" altLang="en-US" sz="1200" dirty="0">
                <a:solidFill>
                  <a:srgbClr val="000000"/>
                </a:solidFill>
                <a:latin typeface="ＭＳ ゴシック" pitchFamily="49" charset="-128"/>
                <a:ea typeface="ＭＳ ゴシック" pitchFamily="49" charset="-128"/>
                <a:cs typeface="ＭＳ Ｐゴシック" pitchFamily="50" charset="-128"/>
              </a:rPr>
              <a:t>規約</a:t>
            </a:r>
            <a:endParaRPr lang="en-US" altLang="ja-JP" sz="1200" dirty="0">
              <a:solidFill>
                <a:srgbClr val="000000"/>
              </a:solidFill>
              <a:latin typeface="ＭＳ ゴシック" pitchFamily="49" charset="-128"/>
              <a:ea typeface="ＭＳ ゴシック" pitchFamily="49" charset="-128"/>
              <a:cs typeface="ＭＳ Ｐゴシック" pitchFamily="50" charset="-128"/>
            </a:endParaRPr>
          </a:p>
          <a:p>
            <a:pPr algn="ctr" eaLnBrk="0" fontAlgn="base" hangingPunct="0">
              <a:spcBef>
                <a:spcPct val="0"/>
              </a:spcBef>
              <a:spcAft>
                <a:spcPct val="0"/>
              </a:spcAft>
              <a:defRPr/>
            </a:pPr>
            <a:endParaRPr lang="ja-JP" altLang="en-US" sz="1200" dirty="0">
              <a:solidFill>
                <a:srgbClr val="000000"/>
              </a:solidFill>
              <a:latin typeface="ＭＳ ゴシック" pitchFamily="49" charset="-128"/>
              <a:ea typeface="ＭＳ ゴシック" pitchFamily="49" charset="-128"/>
              <a:cs typeface="ＭＳ Ｐゴシック" pitchFamily="50" charset="-128"/>
            </a:endParaRPr>
          </a:p>
          <a:p>
            <a:pPr algn="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cs typeface="ＭＳ Ｐ明朝" pitchFamily="18" charset="-128"/>
              </a:rPr>
              <a:t>令和○○年○月○日制定</a:t>
            </a:r>
            <a:endParaRPr lang="ja-JP" altLang="en-US"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rPr>
              <a:t>第１章　総則</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eaLnBrk="0" fontAlgn="base" hangingPunct="0">
              <a:spcBef>
                <a:spcPct val="0"/>
              </a:spcBef>
              <a:spcAft>
                <a:spcPct val="0"/>
              </a:spcAft>
              <a:defRPr/>
            </a:pPr>
            <a:endParaRPr lang="ja-JP" altLang="en-US"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（名称）</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第１条</a:t>
            </a:r>
            <a:r>
              <a:rPr lang="ja-JP" altLang="ja-JP" sz="1200" dirty="0">
                <a:solidFill>
                  <a:srgbClr val="000000"/>
                </a:solidFill>
                <a:latin typeface="ＭＳ Ｐ明朝" pitchFamily="18" charset="-128"/>
                <a:ea typeface="ＭＳ Ｐ明朝" pitchFamily="18" charset="-128"/>
              </a:rPr>
              <a:t>　この活動組織は、</a:t>
            </a:r>
            <a:r>
              <a:rPr lang="ja-JP" altLang="en-US" sz="1200" dirty="0">
                <a:latin typeface="ＭＳ Ｐ明朝" pitchFamily="18" charset="-128"/>
                <a:ea typeface="ＭＳ Ｐ明朝" pitchFamily="18" charset="-128"/>
              </a:rPr>
              <a:t>○○地域資源保全会</a:t>
            </a:r>
            <a:r>
              <a:rPr lang="ja-JP" altLang="ja-JP" sz="1200" dirty="0">
                <a:solidFill>
                  <a:srgbClr val="000000"/>
                </a:solidFill>
                <a:latin typeface="ＭＳ Ｐ明朝" pitchFamily="18" charset="-128"/>
                <a:ea typeface="ＭＳ Ｐ明朝" pitchFamily="18" charset="-128"/>
              </a:rPr>
              <a:t>（以下「活動組織」という。）という。</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（事務所）</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第２条</a:t>
            </a:r>
            <a:r>
              <a:rPr lang="ja-JP" altLang="ja-JP" sz="1200" dirty="0">
                <a:solidFill>
                  <a:srgbClr val="000000"/>
                </a:solidFill>
                <a:latin typeface="ＭＳ Ｐ明朝" pitchFamily="18" charset="-128"/>
                <a:ea typeface="ＭＳ Ｐ明朝" pitchFamily="18" charset="-128"/>
              </a:rPr>
              <a:t>　活動組織は、主たる事務所を</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県○○市○○△△</a:t>
            </a:r>
            <a:r>
              <a:rPr lang="ja-JP" altLang="ja-JP" sz="1200" dirty="0">
                <a:solidFill>
                  <a:srgbClr val="000000"/>
                </a:solidFill>
                <a:latin typeface="ＭＳ Ｐ明朝" pitchFamily="18" charset="-128"/>
                <a:ea typeface="ＭＳ Ｐ明朝" pitchFamily="18" charset="-128"/>
              </a:rPr>
              <a:t>に置く。</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（目的）</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第３条</a:t>
            </a:r>
            <a:r>
              <a:rPr lang="ja-JP" altLang="ja-JP" sz="1200" dirty="0">
                <a:solidFill>
                  <a:srgbClr val="000000"/>
                </a:solidFill>
                <a:latin typeface="ＭＳ Ｐ明朝" pitchFamily="18" charset="-128"/>
                <a:ea typeface="ＭＳ Ｐ明朝" pitchFamily="18" charset="-128"/>
              </a:rPr>
              <a:t>　活動組織は、第４条の構成員による</a:t>
            </a:r>
            <a:r>
              <a:rPr lang="ja-JP" altLang="en-US" sz="1200" dirty="0">
                <a:solidFill>
                  <a:srgbClr val="000000"/>
                </a:solidFill>
                <a:latin typeface="ＭＳ Ｐ明朝" pitchFamily="18" charset="-128"/>
                <a:ea typeface="ＭＳ Ｐ明朝" pitchFamily="18" charset="-128"/>
              </a:rPr>
              <a:t>農地維持活動又は</a:t>
            </a:r>
            <a:r>
              <a:rPr lang="ja-JP" altLang="en-US" sz="1200" u="sng" dirty="0">
                <a:uFill>
                  <a:solidFill>
                    <a:srgbClr val="FF0000"/>
                  </a:solidFill>
                </a:uFill>
                <a:latin typeface="ＭＳ Ｐ明朝" pitchFamily="18" charset="-128"/>
                <a:ea typeface="ＭＳ Ｐ明朝" pitchFamily="18" charset="-128"/>
              </a:rPr>
              <a:t>資源向上活動</a:t>
            </a:r>
            <a:r>
              <a:rPr lang="ja-JP" altLang="en-US" sz="1200" dirty="0">
                <a:solidFill>
                  <a:srgbClr val="000000"/>
                </a:solidFill>
                <a:latin typeface="ＭＳ Ｐ明朝" pitchFamily="18" charset="-128"/>
                <a:ea typeface="ＭＳ Ｐ明朝" pitchFamily="18" charset="-128"/>
              </a:rPr>
              <a:t>を</a:t>
            </a:r>
            <a:r>
              <a:rPr lang="ja-JP" altLang="ja-JP" sz="1200" dirty="0">
                <a:solidFill>
                  <a:srgbClr val="000000"/>
                </a:solidFill>
                <a:latin typeface="ＭＳ Ｐ明朝" pitchFamily="18" charset="-128"/>
                <a:ea typeface="ＭＳ Ｐ明朝" pitchFamily="18" charset="-128"/>
              </a:rPr>
              <a:t>通じ</a:t>
            </a:r>
            <a:r>
              <a:rPr lang="ja-JP" altLang="en-US" sz="1200" dirty="0">
                <a:solidFill>
                  <a:srgbClr val="000000"/>
                </a:solidFill>
                <a:latin typeface="ＭＳ Ｐ明朝" pitchFamily="18" charset="-128"/>
                <a:ea typeface="ＭＳ Ｐ明朝" pitchFamily="18" charset="-128"/>
              </a:rPr>
              <a:t>、○○市○○</a:t>
            </a:r>
            <a:r>
              <a:rPr lang="ja-JP" altLang="ja-JP" sz="1200" dirty="0">
                <a:solidFill>
                  <a:srgbClr val="000000"/>
                </a:solidFill>
                <a:latin typeface="ＭＳ Ｐ明朝" pitchFamily="18" charset="-128"/>
                <a:ea typeface="ＭＳ Ｐ明朝" pitchFamily="18" charset="-128"/>
              </a:rPr>
              <a:t>に存する</a:t>
            </a:r>
            <a:r>
              <a:rPr lang="ja-JP" altLang="en-US" sz="1200" dirty="0">
                <a:solidFill>
                  <a:srgbClr val="000000"/>
                </a:solidFill>
                <a:latin typeface="ＭＳ Ｐ明朝" pitchFamily="18" charset="-128"/>
                <a:ea typeface="ＭＳ Ｐ明朝" pitchFamily="18" charset="-128"/>
              </a:rPr>
              <a:t>農用地、水路、農道等の地域</a:t>
            </a:r>
            <a:r>
              <a:rPr lang="ja-JP" altLang="ja-JP" sz="1200" dirty="0">
                <a:solidFill>
                  <a:srgbClr val="000000"/>
                </a:solidFill>
                <a:latin typeface="ＭＳ Ｐ明朝" pitchFamily="18" charset="-128"/>
                <a:ea typeface="ＭＳ Ｐ明朝" pitchFamily="18" charset="-128"/>
              </a:rPr>
              <a:t>資源</a:t>
            </a:r>
            <a:r>
              <a:rPr lang="ja-JP" altLang="en-US" sz="1200" u="sng" dirty="0">
                <a:solidFill>
                  <a:srgbClr val="000000"/>
                </a:solidFill>
                <a:uFill>
                  <a:solidFill>
                    <a:srgbClr val="FF0000"/>
                  </a:solidFill>
                </a:uFill>
                <a:latin typeface="ＭＳ Ｐ明朝" pitchFamily="18" charset="-128"/>
                <a:ea typeface="ＭＳ Ｐ明朝" pitchFamily="18" charset="-128"/>
              </a:rPr>
              <a:t>及び農村環境の</a:t>
            </a:r>
            <a:r>
              <a:rPr lang="ja-JP" altLang="ja-JP" sz="1200" u="sng" dirty="0">
                <a:solidFill>
                  <a:srgbClr val="000000"/>
                </a:solidFill>
                <a:uFill>
                  <a:solidFill>
                    <a:srgbClr val="FF0000"/>
                  </a:solidFill>
                </a:uFill>
                <a:latin typeface="ＭＳ Ｐ明朝" pitchFamily="18" charset="-128"/>
                <a:ea typeface="ＭＳ Ｐ明朝" pitchFamily="18" charset="-128"/>
              </a:rPr>
              <a:t>保全</a:t>
            </a: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en-US" sz="1200" u="sng" dirty="0">
                <a:solidFill>
                  <a:srgbClr val="000000"/>
                </a:solidFill>
                <a:uFill>
                  <a:solidFill>
                    <a:srgbClr val="FF0000"/>
                  </a:solidFill>
                </a:uFill>
                <a:latin typeface="ＭＳ Ｐ明朝" pitchFamily="18" charset="-128"/>
                <a:ea typeface="ＭＳ Ｐ明朝" pitchFamily="18" charset="-128"/>
              </a:rPr>
              <a:t>並びに</a:t>
            </a:r>
            <a:r>
              <a:rPr lang="ja-JP" altLang="ja-JP" sz="1200" u="sng" dirty="0">
                <a:solidFill>
                  <a:srgbClr val="000000"/>
                </a:solidFill>
                <a:uFill>
                  <a:solidFill>
                    <a:srgbClr val="FF0000"/>
                  </a:solidFill>
                </a:uFill>
                <a:latin typeface="ＭＳ Ｐ明朝" pitchFamily="18" charset="-128"/>
                <a:ea typeface="ＭＳ Ｐ明朝" pitchFamily="18" charset="-128"/>
              </a:rPr>
              <a:t>水路・農道等の施設の長寿命化</a:t>
            </a:r>
            <a:r>
              <a:rPr lang="ja-JP" altLang="en-US" sz="1200" dirty="0">
                <a:solidFill>
                  <a:srgbClr val="000000"/>
                </a:solidFill>
                <a:latin typeface="ＭＳ Ｐ明朝" pitchFamily="18" charset="-128"/>
                <a:ea typeface="ＭＳ Ｐ明朝" pitchFamily="18" charset="-128"/>
              </a:rPr>
              <a:t>を図ることを</a:t>
            </a:r>
            <a:r>
              <a:rPr lang="ja-JP" altLang="ja-JP" sz="1200" dirty="0">
                <a:solidFill>
                  <a:srgbClr val="000000"/>
                </a:solidFill>
                <a:latin typeface="ＭＳ Ｐ明朝" pitchFamily="18" charset="-128"/>
                <a:ea typeface="ＭＳ Ｐ明朝" pitchFamily="18" charset="-128"/>
              </a:rPr>
              <a:t>目的とする｡</a:t>
            </a: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fontAlgn="base">
              <a:spcBef>
                <a:spcPct val="0"/>
              </a:spcBef>
              <a:spcAft>
                <a:spcPct val="0"/>
              </a:spcAft>
              <a:defRPr/>
            </a:pPr>
            <a:endParaRPr lang="en-US" altLang="ja-JP" sz="400"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第２章　構成員等</a:t>
            </a:r>
          </a:p>
          <a:p>
            <a:pPr fontAlgn="base">
              <a:spcBef>
                <a:spcPct val="0"/>
              </a:spcBef>
              <a:spcAft>
                <a:spcPct val="0"/>
              </a:spcAft>
              <a:defRPr/>
            </a:pPr>
            <a:endParaRPr lang="ja-JP" altLang="ja-JP" sz="9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（構成員）</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第４条</a:t>
            </a:r>
            <a:r>
              <a:rPr lang="ja-JP" altLang="ja-JP" sz="1200" dirty="0">
                <a:solidFill>
                  <a:srgbClr val="000000"/>
                </a:solidFill>
                <a:latin typeface="ＭＳ Ｐ明朝" pitchFamily="18" charset="-128"/>
                <a:ea typeface="ＭＳ Ｐ明朝" pitchFamily="18" charset="-128"/>
              </a:rPr>
              <a:t>　活動組織の構成員は別紙のとおりとする。</a:t>
            </a: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第３章　役員等</a:t>
            </a:r>
          </a:p>
          <a:p>
            <a:pPr fontAlgn="base">
              <a:spcBef>
                <a:spcPct val="0"/>
              </a:spcBef>
              <a:spcAft>
                <a:spcPct val="0"/>
              </a:spcAft>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（役員の定数及び選任）</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第５条</a:t>
            </a:r>
            <a:r>
              <a:rPr lang="ja-JP" altLang="ja-JP" sz="1200" dirty="0">
                <a:solidFill>
                  <a:srgbClr val="000000"/>
                </a:solidFill>
                <a:latin typeface="ＭＳ Ｐ明朝" pitchFamily="18" charset="-128"/>
                <a:ea typeface="ＭＳ Ｐ明朝" pitchFamily="18" charset="-128"/>
              </a:rPr>
              <a:t>　活動組織に、代表１名、副代表</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名、書記</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名、会計</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名、監査役</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名を置くこととする。代表等役員は別紙のとおりとする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代表、副代表及び監査役は総会において構成員の互選により選任するものとし、書記及び会計は、代表が指名するものとする。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代表は、この</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を代表し、</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の業務を統括する。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副代表は、代表を補佐し、代表が欠けたときは、代表を代行する。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書記は、</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の活動の事務等を行う。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会計は、責任者として事業の会計を行う。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７　監査役は、責任者として会計の監査を行う。</a:t>
            </a:r>
          </a:p>
        </p:txBody>
      </p:sp>
      <p:sp>
        <p:nvSpPr>
          <p:cNvPr id="17" name="Rectangle 65"/>
          <p:cNvSpPr>
            <a:spLocks noChangeArrowheads="1"/>
          </p:cNvSpPr>
          <p:nvPr/>
        </p:nvSpPr>
        <p:spPr bwMode="auto">
          <a:xfrm>
            <a:off x="3550611" y="4737489"/>
            <a:ext cx="3065410" cy="20383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資源向上活動を実施する場合のみ記載します。</a:t>
            </a:r>
          </a:p>
        </p:txBody>
      </p:sp>
      <p:sp>
        <p:nvSpPr>
          <p:cNvPr id="19" name="Rectangle 65"/>
          <p:cNvSpPr>
            <a:spLocks noChangeArrowheads="1"/>
          </p:cNvSpPr>
          <p:nvPr/>
        </p:nvSpPr>
        <p:spPr bwMode="auto">
          <a:xfrm>
            <a:off x="2132927" y="5582289"/>
            <a:ext cx="2088000"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資源向上活動（共同）を実施する場合のみ記載します。</a:t>
            </a:r>
          </a:p>
        </p:txBody>
      </p:sp>
      <p:sp>
        <p:nvSpPr>
          <p:cNvPr id="27" name="Rectangle 65"/>
          <p:cNvSpPr>
            <a:spLocks noChangeArrowheads="1"/>
          </p:cNvSpPr>
          <p:nvPr/>
        </p:nvSpPr>
        <p:spPr bwMode="auto">
          <a:xfrm>
            <a:off x="4516085" y="5562841"/>
            <a:ext cx="2099935"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資源向上活動（長寿命化）を実施する場合のみ記載します。</a:t>
            </a:r>
          </a:p>
        </p:txBody>
      </p:sp>
      <p:sp>
        <p:nvSpPr>
          <p:cNvPr id="29" name="Rectangle 65"/>
          <p:cNvSpPr>
            <a:spLocks noChangeArrowheads="1"/>
          </p:cNvSpPr>
          <p:nvPr/>
        </p:nvSpPr>
        <p:spPr bwMode="auto">
          <a:xfrm>
            <a:off x="3459711" y="671475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32" name="Rectangle 65"/>
          <p:cNvSpPr>
            <a:spLocks noChangeArrowheads="1"/>
          </p:cNvSpPr>
          <p:nvPr/>
        </p:nvSpPr>
        <p:spPr bwMode="auto">
          <a:xfrm>
            <a:off x="2996952" y="343215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6" name="Rectangle 65"/>
          <p:cNvSpPr>
            <a:spLocks noChangeArrowheads="1"/>
          </p:cNvSpPr>
          <p:nvPr/>
        </p:nvSpPr>
        <p:spPr bwMode="auto">
          <a:xfrm>
            <a:off x="4431468" y="249587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このページは規約の記載例です。</a:t>
            </a:r>
            <a:endParaRPr lang="en-US" altLang="ja-JP" sz="1000" dirty="0"/>
          </a:p>
          <a:p>
            <a:pPr defTabSz="936625" fontAlgn="base">
              <a:spcBef>
                <a:spcPct val="0"/>
              </a:spcBef>
              <a:spcAft>
                <a:spcPct val="0"/>
              </a:spcAft>
            </a:pPr>
            <a:r>
              <a:rPr lang="ja-JP" altLang="en-US" sz="1000" dirty="0">
                <a:solidFill>
                  <a:srgbClr val="000000"/>
                </a:solidFill>
              </a:rPr>
              <a:t>必要に応じて追記等して下さい。</a:t>
            </a:r>
          </a:p>
        </p:txBody>
      </p:sp>
      <p:sp>
        <p:nvSpPr>
          <p:cNvPr id="3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35" name="角丸四角形 3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6" name="角丸四角形 3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37" name="角丸四角形 3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7"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25" name="テキスト ボックス 4"/>
          <p:cNvSpPr txBox="1">
            <a:spLocks noChangeArrowheads="1"/>
          </p:cNvSpPr>
          <p:nvPr/>
        </p:nvSpPr>
        <p:spPr bwMode="auto">
          <a:xfrm>
            <a:off x="576000" y="1959353"/>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2" name="フリーフォーム 1"/>
          <p:cNvSpPr/>
          <p:nvPr/>
        </p:nvSpPr>
        <p:spPr>
          <a:xfrm>
            <a:off x="4792980" y="344424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5143500" y="4945380"/>
            <a:ext cx="91440" cy="137160"/>
          </a:xfrm>
          <a:custGeom>
            <a:avLst/>
            <a:gdLst>
              <a:gd name="connsiteX0" fmla="*/ 91440 w 91440"/>
              <a:gd name="connsiteY0" fmla="*/ 0 h 137160"/>
              <a:gd name="connsiteX1" fmla="*/ 60960 w 91440"/>
              <a:gd name="connsiteY1" fmla="*/ 106680 h 137160"/>
              <a:gd name="connsiteX2" fmla="*/ 0 w 91440"/>
              <a:gd name="connsiteY2" fmla="*/ 137160 h 137160"/>
            </a:gdLst>
            <a:ahLst/>
            <a:cxnLst>
              <a:cxn ang="0">
                <a:pos x="connsiteX0" y="connsiteY0"/>
              </a:cxn>
              <a:cxn ang="0">
                <a:pos x="connsiteX1" y="connsiteY1"/>
              </a:cxn>
              <a:cxn ang="0">
                <a:pos x="connsiteX2" y="connsiteY2"/>
              </a:cxn>
            </a:cxnLst>
            <a:rect l="l" t="t" r="r" b="b"/>
            <a:pathLst>
              <a:path w="91440" h="137160">
                <a:moveTo>
                  <a:pt x="91440" y="0"/>
                </a:moveTo>
                <a:cubicBezTo>
                  <a:pt x="83820" y="41910"/>
                  <a:pt x="76200" y="83820"/>
                  <a:pt x="60960" y="106680"/>
                </a:cubicBezTo>
                <a:cubicBezTo>
                  <a:pt x="45720" y="129540"/>
                  <a:pt x="0" y="137160"/>
                  <a:pt x="0" y="13716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3101340" y="5410200"/>
            <a:ext cx="739140"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5154265" y="5392279"/>
            <a:ext cx="307876"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2705100" y="671512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113372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16632" y="704527"/>
            <a:ext cx="6552000" cy="889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7" name="Rectangle 8"/>
          <p:cNvSpPr>
            <a:spLocks noChangeArrowheads="1"/>
          </p:cNvSpPr>
          <p:nvPr/>
        </p:nvSpPr>
        <p:spPr bwMode="auto">
          <a:xfrm>
            <a:off x="153988" y="744152"/>
            <a:ext cx="6515372" cy="7550785"/>
          </a:xfrm>
          <a:prstGeom prst="rect">
            <a:avLst/>
          </a:prstGeom>
          <a:noFill/>
          <a:ln>
            <a:noFill/>
          </a:ln>
          <a:effectLst/>
        </p:spPr>
        <p:txBody>
          <a:bodyPr wrap="square">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p>
          <a:p>
            <a:pPr>
              <a:defRPr/>
            </a:pPr>
            <a:r>
              <a:rPr lang="ja-JP" altLang="ja-JP"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a:lnSpc>
                <a:spcPts val="1000"/>
              </a:lnSpc>
              <a:defRPr/>
            </a:pPr>
            <a:endParaRPr lang="en-US" altLang="ja-JP" sz="1050"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第４章　総会</a:t>
            </a:r>
          </a:p>
          <a:p>
            <a:pPr>
              <a:lnSpc>
                <a:spcPts val="1000"/>
              </a:lnSpc>
              <a:defRPr/>
            </a:pPr>
            <a:endParaRPr lang="en-US" altLang="ja-JP" sz="1050"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（総会の開催）</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第７条</a:t>
            </a:r>
            <a:r>
              <a:rPr lang="ja-JP" altLang="ja-JP" dirty="0">
                <a:solidFill>
                  <a:srgbClr val="000000"/>
                </a:solidFill>
                <a:latin typeface="ＭＳ Ｐ明朝" pitchFamily="18" charset="-128"/>
                <a:ea typeface="ＭＳ Ｐ明朝" pitchFamily="18" charset="-128"/>
              </a:rPr>
              <a:t>　通常総会は、毎年度１回以上開催する｡</a:t>
            </a:r>
          </a:p>
          <a:p>
            <a:pPr marL="95250" indent="-95250">
              <a:defRPr/>
            </a:pPr>
            <a:r>
              <a:rPr lang="ja-JP" altLang="ja-JP" dirty="0">
                <a:solidFill>
                  <a:srgbClr val="000000"/>
                </a:solidFill>
                <a:latin typeface="ＭＳ Ｐ明朝" pitchFamily="18" charset="-128"/>
                <a:ea typeface="ＭＳ Ｐ明朝" pitchFamily="18" charset="-128"/>
              </a:rPr>
              <a:t>２　臨時総会は、次に掲げる場合に開催する｡</a:t>
            </a:r>
          </a:p>
          <a:p>
            <a:pPr marL="95250" indent="-9525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構成員現在数の３分の１以上から会議の目的たる事項を示した書面により請求があったとき。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その他代表が必要と認めたとき｡</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前項第一号の規定により請求があったときは、代表は、その請求のあった日から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日以内に総会を招集しなければならない｡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総会の招集は、少なくともその開催の７日前までに、会議の日時、場所、目的及び審議事項を記載した書面をもって構成員に通知しなければならない。</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（総会の権能）</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総会はこの規約において別に定めるもののほか、次の各号に掲げる事項を議決する。</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農地維持活動</a:t>
            </a:r>
            <a:r>
              <a:rPr lang="ja-JP" altLang="ja-JP" sz="1200" dirty="0">
                <a:solidFill>
                  <a:srgbClr val="000000"/>
                </a:solidFill>
                <a:latin typeface="ＭＳ Ｐ明朝" pitchFamily="18" charset="-128"/>
                <a:ea typeface="ＭＳ Ｐ明朝" pitchFamily="18" charset="-128"/>
              </a:rPr>
              <a:t>に関する活動計画の設定又は変更及び実施に関すること。</a:t>
            </a: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三　農地維持支払交付金</a:t>
            </a:r>
            <a:r>
              <a:rPr lang="ja-JP" altLang="en-US" sz="1200" dirty="0">
                <a:solidFill>
                  <a:srgbClr val="000000"/>
                </a:solidFill>
                <a:uFill>
                  <a:solidFill>
                    <a:srgbClr val="FF0000"/>
                  </a:solidFill>
                </a:uFill>
                <a:latin typeface="ＭＳ Ｐ明朝" pitchFamily="18" charset="-128"/>
                <a:ea typeface="ＭＳ Ｐ明朝" pitchFamily="18" charset="-128"/>
              </a:rPr>
              <a:t>及び資源向上支払交付金（施設の長寿命化のための活動を除く）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四　資源向上支払交付金（施設の長寿命化のための活動）の収支決算に関すること。</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五</a:t>
            </a:r>
            <a:r>
              <a:rPr lang="ja-JP" altLang="ja-JP" sz="1200" dirty="0">
                <a:solidFill>
                  <a:srgbClr val="000000"/>
                </a:solidFill>
                <a:latin typeface="ＭＳ Ｐ明朝" pitchFamily="18" charset="-128"/>
                <a:ea typeface="ＭＳ Ｐ明朝" pitchFamily="18" charset="-128"/>
              </a:rPr>
              <a:t>　活動組織規約の制定及び改廃に関すること。</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六</a:t>
            </a:r>
            <a:r>
              <a:rPr lang="ja-JP" altLang="ja-JP" sz="1200" dirty="0">
                <a:solidFill>
                  <a:srgbClr val="000000"/>
                </a:solidFill>
                <a:latin typeface="ＭＳ Ｐ明朝" pitchFamily="18" charset="-128"/>
                <a:ea typeface="ＭＳ Ｐ明朝" pitchFamily="18" charset="-128"/>
              </a:rPr>
              <a:t>　その他活動組織の運営に関する重要な事項。</a:t>
            </a:r>
            <a:endParaRPr lang="en-US"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（総会の議決方法等）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総会は、構成員現在数の過半数の出席がなければ開くことができない｡ただし、出席は委任状をもって代えることができる。 </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総会においては、第７条第４項によりあらかじめ通知された事項についてのみ議決することができる。ただし、緊急を要する事項については、この限りでない。</a:t>
            </a:r>
          </a:p>
          <a:p>
            <a:pPr marL="95250" indent="-95250" fontAlgn="base">
              <a:spcBef>
                <a:spcPct val="0"/>
              </a:spcBef>
              <a:spcAft>
                <a:spcPct val="0"/>
              </a:spcAft>
              <a:defRPr/>
            </a:pPr>
            <a:r>
              <a:rPr lang="ja-JP" altLang="ja-JP" sz="1200" u="sng" dirty="0">
                <a:solidFill>
                  <a:srgbClr val="000000"/>
                </a:solidFill>
                <a:uFill>
                  <a:solidFill>
                    <a:srgbClr val="FF0000"/>
                  </a:solidFill>
                </a:uFill>
                <a:latin typeface="ＭＳ Ｐ明朝" pitchFamily="18" charset="-128"/>
                <a:ea typeface="ＭＳ Ｐ明朝" pitchFamily="18" charset="-128"/>
              </a:rPr>
              <a:t>３　総会の議事は、第</a:t>
            </a:r>
            <a:r>
              <a:rPr lang="en-US" altLang="ja-JP" sz="1200" u="sng" dirty="0">
                <a:solidFill>
                  <a:srgbClr val="000000"/>
                </a:solidFill>
                <a:uFill>
                  <a:solidFill>
                    <a:srgbClr val="FF0000"/>
                  </a:solidFill>
                </a:uFill>
                <a:latin typeface="ＭＳ Ｐ明朝" pitchFamily="18" charset="-128"/>
                <a:ea typeface="ＭＳ Ｐ明朝" pitchFamily="18" charset="-128"/>
              </a:rPr>
              <a:t>10</a:t>
            </a:r>
            <a:r>
              <a:rPr lang="ja-JP" altLang="ja-JP" sz="1200" u="sng" dirty="0">
                <a:solidFill>
                  <a:srgbClr val="000000"/>
                </a:solidFill>
                <a:uFill>
                  <a:solidFill>
                    <a:srgbClr val="FF0000"/>
                  </a:solidFill>
                </a:uFill>
                <a:latin typeface="ＭＳ Ｐ明朝" pitchFamily="18" charset="-128"/>
                <a:ea typeface="ＭＳ Ｐ明朝" pitchFamily="18" charset="-128"/>
              </a:rPr>
              <a:t>条に規定するものを除き、出席</a:t>
            </a:r>
            <a:r>
              <a:rPr lang="ja-JP" altLang="en-US" sz="1200" u="sng" dirty="0">
                <a:solidFill>
                  <a:srgbClr val="000000"/>
                </a:solidFill>
                <a:uFill>
                  <a:solidFill>
                    <a:srgbClr val="FF0000"/>
                  </a:solidFill>
                </a:uFill>
                <a:latin typeface="ＭＳ Ｐ明朝" pitchFamily="18" charset="-128"/>
                <a:ea typeface="ＭＳ Ｐ明朝" pitchFamily="18" charset="-128"/>
              </a:rPr>
              <a:t>した構成員</a:t>
            </a:r>
            <a:r>
              <a:rPr lang="ja-JP" altLang="ja-JP" sz="1200" u="sng" dirty="0">
                <a:solidFill>
                  <a:srgbClr val="000000"/>
                </a:solidFill>
                <a:uFill>
                  <a:solidFill>
                    <a:srgbClr val="FF0000"/>
                  </a:solidFill>
                </a:uFill>
                <a:latin typeface="ＭＳ Ｐ明朝" pitchFamily="18" charset="-128"/>
                <a:ea typeface="ＭＳ Ｐ明朝" pitchFamily="18" charset="-128"/>
              </a:rPr>
              <a:t>の過半数で決し、可否同数のときは、議長の決するところによる。</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議長は、構成員として総会の議決に加わることができない。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総会により決定した事項については、決定事項を記載した書面を作成するとともに、その写しを構成員全員に配布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endParaRPr lang="en-US" altLang="ja-JP" sz="1200" dirty="0">
              <a:solidFill>
                <a:srgbClr val="000000"/>
              </a:solidFill>
              <a:latin typeface="ＭＳ ゴシック" pitchFamily="49" charset="-128"/>
              <a:ea typeface="ＭＳ ゴシック" pitchFamily="49" charset="-128"/>
              <a:cs typeface="Arial" pitchFamily="34" charset="0"/>
            </a:endParaRPr>
          </a:p>
        </p:txBody>
      </p:sp>
      <p:sp>
        <p:nvSpPr>
          <p:cNvPr id="9" name="テキスト ボックス 12"/>
          <p:cNvSpPr txBox="1">
            <a:spLocks noChangeArrowheads="1"/>
          </p:cNvSpPr>
          <p:nvPr/>
        </p:nvSpPr>
        <p:spPr bwMode="auto">
          <a:xfrm>
            <a:off x="223838" y="8462808"/>
            <a:ext cx="6445522" cy="738664"/>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ja-JP" sz="1050" dirty="0"/>
              <a:t>総会の議決方法は、</a:t>
            </a:r>
            <a:r>
              <a:rPr lang="ja-JP" altLang="ja-JP" sz="1050" u="sng" dirty="0"/>
              <a:t>上記第９条第３項に示す方法もしくは以下に示す方法のいずれかを選択</a:t>
            </a:r>
            <a:r>
              <a:rPr lang="ja-JP" altLang="ja-JP" sz="1050" dirty="0"/>
              <a:t>して下さい。</a:t>
            </a:r>
          </a:p>
          <a:p>
            <a:pPr marL="95250" indent="-95250" fontAlgn="base">
              <a:spcBef>
                <a:spcPct val="0"/>
              </a:spcBef>
              <a:spcAft>
                <a:spcPct val="0"/>
              </a:spcAft>
            </a:pPr>
            <a:r>
              <a:rPr lang="ja-JP" altLang="ja-JP" sz="1050" dirty="0">
                <a:latin typeface="ＭＳ Ｐ明朝" charset="-128"/>
                <a:ea typeface="ＭＳ Ｐ明朝" charset="-128"/>
              </a:rPr>
              <a:t>３　総会の議事は、第</a:t>
            </a:r>
            <a:r>
              <a:rPr lang="en-US" altLang="ja-JP" sz="1050" dirty="0">
                <a:latin typeface="ＭＳ Ｐ明朝" charset="-128"/>
                <a:ea typeface="ＭＳ Ｐ明朝" charset="-128"/>
              </a:rPr>
              <a:t>10</a:t>
            </a:r>
            <a:r>
              <a:rPr lang="ja-JP" altLang="ja-JP" sz="1050" dirty="0">
                <a:latin typeface="ＭＳ Ｐ明朝" charset="-128"/>
                <a:ea typeface="ＭＳ Ｐ明朝" charset="-128"/>
              </a:rPr>
              <a:t>条に規定するものを除き、各集落の構成員それぞれ１票により集落としての議決を行った後、各集落及び団体の代表でそれぞれ１票により行い、過半数で決する。なお、可否同数のときは、議長の決するところによる｡</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13" name="正方形/長方形 12"/>
          <p:cNvSpPr/>
          <p:nvPr/>
        </p:nvSpPr>
        <p:spPr>
          <a:xfrm>
            <a:off x="150168" y="4160912"/>
            <a:ext cx="6480000" cy="9238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Rectangle 65"/>
          <p:cNvSpPr>
            <a:spLocks noChangeArrowheads="1"/>
          </p:cNvSpPr>
          <p:nvPr/>
        </p:nvSpPr>
        <p:spPr bwMode="auto">
          <a:xfrm>
            <a:off x="3853867" y="3484935"/>
            <a:ext cx="2383445" cy="397254"/>
          </a:xfrm>
          <a:prstGeom prst="rect">
            <a:avLst/>
          </a:prstGeom>
          <a:solidFill>
            <a:schemeClr val="bg1"/>
          </a:solidFill>
          <a:ln w="12700">
            <a:solidFill>
              <a:srgbClr val="FF0000"/>
            </a:solidFill>
            <a:miter lim="800000"/>
            <a:headEnd/>
            <a:tailEnd/>
          </a:ln>
        </p:spPr>
        <p:txBody>
          <a:bodyPr lIns="36000" tIns="36000" rIns="36000" bIns="36000" anchor="t"/>
          <a:lstStyle/>
          <a:p>
            <a:pPr defTabSz="936625" fontAlgn="base">
              <a:spcBef>
                <a:spcPct val="0"/>
              </a:spcBef>
              <a:spcAft>
                <a:spcPct val="0"/>
              </a:spcAft>
            </a:pPr>
            <a:r>
              <a:rPr lang="ja-JP" altLang="en-US" sz="1000" dirty="0">
                <a:solidFill>
                  <a:srgbClr val="000000"/>
                </a:solidFill>
              </a:rPr>
              <a:t>実施する活動内容に応じて選択して記載します。</a:t>
            </a:r>
          </a:p>
        </p:txBody>
      </p:sp>
      <p:sp>
        <p:nvSpPr>
          <p:cNvPr id="4" name="フリーフォーム 3"/>
          <p:cNvSpPr/>
          <p:nvPr/>
        </p:nvSpPr>
        <p:spPr>
          <a:xfrm>
            <a:off x="2780928" y="3704035"/>
            <a:ext cx="1077526" cy="446590"/>
          </a:xfrm>
          <a:custGeom>
            <a:avLst/>
            <a:gdLst>
              <a:gd name="connsiteX0" fmla="*/ 0 w 514350"/>
              <a:gd name="connsiteY0" fmla="*/ 266700 h 266700"/>
              <a:gd name="connsiteX1" fmla="*/ 216693 w 514350"/>
              <a:gd name="connsiteY1" fmla="*/ 95250 h 266700"/>
              <a:gd name="connsiteX2" fmla="*/ 257175 w 514350"/>
              <a:gd name="connsiteY2" fmla="*/ 200025 h 266700"/>
              <a:gd name="connsiteX3" fmla="*/ 514350 w 514350"/>
              <a:gd name="connsiteY3" fmla="*/ 0 h 266700"/>
            </a:gdLst>
            <a:ahLst/>
            <a:cxnLst>
              <a:cxn ang="0">
                <a:pos x="connsiteX0" y="connsiteY0"/>
              </a:cxn>
              <a:cxn ang="0">
                <a:pos x="connsiteX1" y="connsiteY1"/>
              </a:cxn>
              <a:cxn ang="0">
                <a:pos x="connsiteX2" y="connsiteY2"/>
              </a:cxn>
              <a:cxn ang="0">
                <a:pos x="connsiteX3" y="connsiteY3"/>
              </a:cxn>
            </a:cxnLst>
            <a:rect l="l" t="t" r="r" b="b"/>
            <a:pathLst>
              <a:path w="514350" h="266700">
                <a:moveTo>
                  <a:pt x="0" y="266700"/>
                </a:moveTo>
                <a:cubicBezTo>
                  <a:pt x="86915" y="186531"/>
                  <a:pt x="173831" y="106362"/>
                  <a:pt x="216693" y="95250"/>
                </a:cubicBezTo>
                <a:cubicBezTo>
                  <a:pt x="259555" y="84138"/>
                  <a:pt x="207566" y="215900"/>
                  <a:pt x="257175" y="200025"/>
                </a:cubicBezTo>
                <a:cubicBezTo>
                  <a:pt x="306784" y="184150"/>
                  <a:pt x="410567" y="92075"/>
                  <a:pt x="514350"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1625" y="7501284"/>
            <a:ext cx="188723" cy="1409615"/>
          </a:xfrm>
          <a:custGeom>
            <a:avLst/>
            <a:gdLst>
              <a:gd name="connsiteX0" fmla="*/ 128524 w 172974"/>
              <a:gd name="connsiteY0" fmla="*/ 1568450 h 1581771"/>
              <a:gd name="connsiteX1" fmla="*/ 20574 w 172974"/>
              <a:gd name="connsiteY1" fmla="*/ 1403350 h 1581771"/>
              <a:gd name="connsiteX2" fmla="*/ 14224 w 172974"/>
              <a:gd name="connsiteY2" fmla="*/ 317500 h 1581771"/>
              <a:gd name="connsiteX3" fmla="*/ 172974 w 172974"/>
              <a:gd name="connsiteY3" fmla="*/ 0 h 1581771"/>
              <a:gd name="connsiteX0" fmla="*/ 131852 w 173127"/>
              <a:gd name="connsiteY0" fmla="*/ 1575548 h 1587578"/>
              <a:gd name="connsiteX1" fmla="*/ 20727 w 173127"/>
              <a:gd name="connsiteY1" fmla="*/ 1403350 h 1587578"/>
              <a:gd name="connsiteX2" fmla="*/ 14377 w 173127"/>
              <a:gd name="connsiteY2" fmla="*/ 317500 h 1587578"/>
              <a:gd name="connsiteX3" fmla="*/ 173127 w 173127"/>
              <a:gd name="connsiteY3" fmla="*/ 0 h 158757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8356 w 179631"/>
              <a:gd name="connsiteY0" fmla="*/ 1575548 h 1575548"/>
              <a:gd name="connsiteX1" fmla="*/ 14531 w 179631"/>
              <a:gd name="connsiteY1" fmla="*/ 1296888 h 1575548"/>
              <a:gd name="connsiteX2" fmla="*/ 20881 w 179631"/>
              <a:gd name="connsiteY2" fmla="*/ 317500 h 1575548"/>
              <a:gd name="connsiteX3" fmla="*/ 179631 w 179631"/>
              <a:gd name="connsiteY3" fmla="*/ 0 h 1575548"/>
              <a:gd name="connsiteX0" fmla="*/ 137126 w 178401"/>
              <a:gd name="connsiteY0" fmla="*/ 1575548 h 1575548"/>
              <a:gd name="connsiteX1" fmla="*/ 13301 w 178401"/>
              <a:gd name="connsiteY1" fmla="*/ 1296888 h 1575548"/>
              <a:gd name="connsiteX2" fmla="*/ 19651 w 178401"/>
              <a:gd name="connsiteY2" fmla="*/ 317500 h 1575548"/>
              <a:gd name="connsiteX3" fmla="*/ 178401 w 178401"/>
              <a:gd name="connsiteY3" fmla="*/ 0 h 1575548"/>
              <a:gd name="connsiteX0" fmla="*/ 140907 w 182182"/>
              <a:gd name="connsiteY0" fmla="*/ 1575548 h 1575548"/>
              <a:gd name="connsiteX1" fmla="*/ 17082 w 182182"/>
              <a:gd name="connsiteY1" fmla="*/ 1296888 h 1575548"/>
              <a:gd name="connsiteX2" fmla="*/ 23432 w 182182"/>
              <a:gd name="connsiteY2" fmla="*/ 317500 h 1575548"/>
              <a:gd name="connsiteX3" fmla="*/ 182182 w 182182"/>
              <a:gd name="connsiteY3" fmla="*/ 0 h 1575548"/>
              <a:gd name="connsiteX0" fmla="*/ 146085 w 187360"/>
              <a:gd name="connsiteY0" fmla="*/ 1575548 h 1575548"/>
              <a:gd name="connsiteX1" fmla="*/ 22260 w 187360"/>
              <a:gd name="connsiteY1" fmla="*/ 1296888 h 1575548"/>
              <a:gd name="connsiteX2" fmla="*/ 15910 w 187360"/>
              <a:gd name="connsiteY2" fmla="*/ 310403 h 1575548"/>
              <a:gd name="connsiteX3" fmla="*/ 187360 w 187360"/>
              <a:gd name="connsiteY3" fmla="*/ 0 h 1575548"/>
              <a:gd name="connsiteX0" fmla="*/ 147448 w 188723"/>
              <a:gd name="connsiteY0" fmla="*/ 1575548 h 1575548"/>
              <a:gd name="connsiteX1" fmla="*/ 23623 w 188723"/>
              <a:gd name="connsiteY1" fmla="*/ 1296888 h 1575548"/>
              <a:gd name="connsiteX2" fmla="*/ 17273 w 188723"/>
              <a:gd name="connsiteY2" fmla="*/ 310403 h 1575548"/>
              <a:gd name="connsiteX3" fmla="*/ 188723 w 188723"/>
              <a:gd name="connsiteY3" fmla="*/ 0 h 1575548"/>
            </a:gdLst>
            <a:ahLst/>
            <a:cxnLst>
              <a:cxn ang="0">
                <a:pos x="connsiteX0" y="connsiteY0"/>
              </a:cxn>
              <a:cxn ang="0">
                <a:pos x="connsiteX1" y="connsiteY1"/>
              </a:cxn>
              <a:cxn ang="0">
                <a:pos x="connsiteX2" y="connsiteY2"/>
              </a:cxn>
              <a:cxn ang="0">
                <a:pos x="connsiteX3" y="connsiteY3"/>
              </a:cxn>
            </a:cxnLst>
            <a:rect l="l" t="t" r="r" b="b"/>
            <a:pathLst>
              <a:path w="188723" h="1575548">
                <a:moveTo>
                  <a:pt x="147448" y="1575548"/>
                </a:moveTo>
                <a:cubicBezTo>
                  <a:pt x="90298" y="1568854"/>
                  <a:pt x="45319" y="1507746"/>
                  <a:pt x="23623" y="1296888"/>
                </a:cubicBezTo>
                <a:cubicBezTo>
                  <a:pt x="1927" y="1086031"/>
                  <a:pt x="-13419" y="526551"/>
                  <a:pt x="17273" y="310403"/>
                </a:cubicBezTo>
                <a:cubicBezTo>
                  <a:pt x="47965" y="94255"/>
                  <a:pt x="122048" y="41804"/>
                  <a:pt x="188723"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65176" y="5468104"/>
            <a:ext cx="5248668" cy="842145"/>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これまで資源</a:t>
            </a:r>
            <a:r>
              <a:rPr lang="ja-JP" altLang="en-US" sz="1000" dirty="0">
                <a:solidFill>
                  <a:srgbClr val="000000"/>
                </a:solidFill>
              </a:rPr>
              <a:t>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三及び四を区分せず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16" name="正方形/長方形 15"/>
          <p:cNvSpPr/>
          <p:nvPr/>
        </p:nvSpPr>
        <p:spPr>
          <a:xfrm>
            <a:off x="310237" y="4529018"/>
            <a:ext cx="195311" cy="504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135340" y="4787097"/>
            <a:ext cx="329108" cy="1102007"/>
          </a:xfrm>
          <a:custGeom>
            <a:avLst/>
            <a:gdLst>
              <a:gd name="connsiteX0" fmla="*/ 433612 w 433612"/>
              <a:gd name="connsiteY0" fmla="*/ 1171575 h 1191910"/>
              <a:gd name="connsiteX1" fmla="*/ 71662 w 433612"/>
              <a:gd name="connsiteY1" fmla="*/ 1076325 h 1191910"/>
              <a:gd name="connsiteX2" fmla="*/ 4987 w 433612"/>
              <a:gd name="connsiteY2" fmla="*/ 285750 h 1191910"/>
              <a:gd name="connsiteX3" fmla="*/ 147862 w 433612"/>
              <a:gd name="connsiteY3" fmla="*/ 0 h 1191910"/>
              <a:gd name="connsiteX0" fmla="*/ 437092 w 437092"/>
              <a:gd name="connsiteY0" fmla="*/ 1171575 h 1179308"/>
              <a:gd name="connsiteX1" fmla="*/ 62442 w 437092"/>
              <a:gd name="connsiteY1" fmla="*/ 1012825 h 1179308"/>
              <a:gd name="connsiteX2" fmla="*/ 8467 w 437092"/>
              <a:gd name="connsiteY2" fmla="*/ 285750 h 1179308"/>
              <a:gd name="connsiteX3" fmla="*/ 151342 w 437092"/>
              <a:gd name="connsiteY3" fmla="*/ 0 h 1179308"/>
              <a:gd name="connsiteX0" fmla="*/ 427770 w 427770"/>
              <a:gd name="connsiteY0" fmla="*/ 1171575 h 1180701"/>
              <a:gd name="connsiteX1" fmla="*/ 53120 w 427770"/>
              <a:gd name="connsiteY1" fmla="*/ 1012825 h 1180701"/>
              <a:gd name="connsiteX2" fmla="*/ 11845 w 427770"/>
              <a:gd name="connsiteY2" fmla="*/ 203200 h 1180701"/>
              <a:gd name="connsiteX3" fmla="*/ 142020 w 427770"/>
              <a:gd name="connsiteY3" fmla="*/ 0 h 1180701"/>
              <a:gd name="connsiteX0" fmla="*/ 438817 w 438817"/>
              <a:gd name="connsiteY0" fmla="*/ 1171575 h 1180701"/>
              <a:gd name="connsiteX1" fmla="*/ 64167 w 438817"/>
              <a:gd name="connsiteY1" fmla="*/ 1012825 h 1180701"/>
              <a:gd name="connsiteX2" fmla="*/ 22892 w 438817"/>
              <a:gd name="connsiteY2" fmla="*/ 203200 h 1180701"/>
              <a:gd name="connsiteX3" fmla="*/ 153067 w 438817"/>
              <a:gd name="connsiteY3" fmla="*/ 0 h 1180701"/>
              <a:gd name="connsiteX0" fmla="*/ 432188 w 432188"/>
              <a:gd name="connsiteY0" fmla="*/ 1228725 h 1234004"/>
              <a:gd name="connsiteX1" fmla="*/ 63888 w 432188"/>
              <a:gd name="connsiteY1" fmla="*/ 1012825 h 1234004"/>
              <a:gd name="connsiteX2" fmla="*/ 22613 w 432188"/>
              <a:gd name="connsiteY2" fmla="*/ 203200 h 1234004"/>
              <a:gd name="connsiteX3" fmla="*/ 152788 w 432188"/>
              <a:gd name="connsiteY3" fmla="*/ 0 h 1234004"/>
              <a:gd name="connsiteX0" fmla="*/ 432188 w 432188"/>
              <a:gd name="connsiteY0" fmla="*/ 1228725 h 1228725"/>
              <a:gd name="connsiteX1" fmla="*/ 63888 w 432188"/>
              <a:gd name="connsiteY1" fmla="*/ 1012825 h 1228725"/>
              <a:gd name="connsiteX2" fmla="*/ 22613 w 432188"/>
              <a:gd name="connsiteY2" fmla="*/ 203200 h 1228725"/>
              <a:gd name="connsiteX3" fmla="*/ 152788 w 432188"/>
              <a:gd name="connsiteY3" fmla="*/ 0 h 1228725"/>
            </a:gdLst>
            <a:ahLst/>
            <a:cxnLst>
              <a:cxn ang="0">
                <a:pos x="connsiteX0" y="connsiteY0"/>
              </a:cxn>
              <a:cxn ang="0">
                <a:pos x="connsiteX1" y="connsiteY1"/>
              </a:cxn>
              <a:cxn ang="0">
                <a:pos x="connsiteX2" y="connsiteY2"/>
              </a:cxn>
              <a:cxn ang="0">
                <a:pos x="connsiteX3" y="connsiteY3"/>
              </a:cxn>
            </a:cxnLst>
            <a:rect l="l" t="t" r="r" b="b"/>
            <a:pathLst>
              <a:path w="432188" h="1228725">
                <a:moveTo>
                  <a:pt x="432188" y="1228725"/>
                </a:moveTo>
                <a:cubicBezTo>
                  <a:pt x="280581" y="1223168"/>
                  <a:pt x="132150" y="1183746"/>
                  <a:pt x="63888" y="1012825"/>
                </a:cubicBezTo>
                <a:cubicBezTo>
                  <a:pt x="-4374" y="841904"/>
                  <a:pt x="-17604" y="365654"/>
                  <a:pt x="22613" y="203200"/>
                </a:cubicBezTo>
                <a:cubicBezTo>
                  <a:pt x="62830" y="40746"/>
                  <a:pt x="87700" y="53181"/>
                  <a:pt x="152788"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156987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6838" y="761296"/>
            <a:ext cx="6552000" cy="878497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7" name="Rectangle 8"/>
          <p:cNvSpPr>
            <a:spLocks noChangeArrowheads="1"/>
          </p:cNvSpPr>
          <p:nvPr/>
        </p:nvSpPr>
        <p:spPr bwMode="auto">
          <a:xfrm>
            <a:off x="192088" y="848544"/>
            <a:ext cx="6499225" cy="8586966"/>
          </a:xfrm>
          <a:prstGeom prst="rect">
            <a:avLst/>
          </a:prstGeom>
          <a:noFill/>
          <a:ln>
            <a:noFill/>
          </a:ln>
        </p:spPr>
        <p:txBody>
          <a:bodyPr>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85725" indent="-8572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次の各号に掲げる事項は、総会において、出席者の議決権の３分の２以上の多数による議決を必要とする。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活動組織規約の変更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二　活動組織の解散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三　構成員の除名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四　役員の解任</a:t>
            </a:r>
            <a:endParaRPr lang="en-US" altLang="ja-JP" dirty="0">
              <a:solidFill>
                <a:srgbClr val="000000"/>
              </a:solidFill>
              <a:latin typeface="ＭＳ Ｐ明朝" pitchFamily="18" charset="-128"/>
              <a:ea typeface="ＭＳ Ｐ明朝" pitchFamily="18" charset="-128"/>
            </a:endParaRPr>
          </a:p>
          <a:p>
            <a:pPr>
              <a:defRPr/>
            </a:pPr>
            <a:endParaRPr lang="ja-JP" altLang="en-US"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第５章　事務、会計及び監査 </a:t>
            </a:r>
          </a:p>
          <a:p>
            <a:pPr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活動組織は、第２条の事務所に、次の各号に掲げる書類及び帳簿を備え付けておかなければならない。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活動組織規約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役員等の氏名及び住所を記載した書面</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収入及び支出に関する証拠書類、帳簿及び財産管理台帳</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四　その他代表が必要と認めた書類</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活動組織は、前条各号に掲げる書類を事業終了年度の翌年度から５年間保存することとする。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活動組織の資金は、次の各号に掲げるものとし、その会計に当たっては他の会計と区分して経理する。</a:t>
            </a:r>
          </a:p>
          <a:p>
            <a:pPr marL="95250" indent="-95250">
              <a:defRPr/>
            </a:pPr>
            <a:r>
              <a:rPr lang="ja-JP" altLang="en-US" dirty="0">
                <a:solidFill>
                  <a:srgbClr val="000000"/>
                </a:solidFill>
                <a:uFill>
                  <a:solidFill>
                    <a:srgbClr val="FF0000"/>
                  </a:solidFill>
                </a:uFill>
                <a:latin typeface="ＭＳ Ｐ明朝" pitchFamily="18" charset="-128"/>
                <a:ea typeface="ＭＳ Ｐ明朝" pitchFamily="18" charset="-128"/>
              </a:rPr>
              <a:t>　一　農地維持支払交付金及び資源向上</a:t>
            </a:r>
            <a:r>
              <a:rPr lang="ja-JP" altLang="en-US" sz="1200" dirty="0">
                <a:solidFill>
                  <a:srgbClr val="000000"/>
                </a:solidFill>
                <a:uFill>
                  <a:solidFill>
                    <a:srgbClr val="FF0000"/>
                  </a:solidFill>
                </a:uFill>
                <a:latin typeface="ＭＳ Ｐ明朝" pitchFamily="18" charset="-128"/>
                <a:ea typeface="ＭＳ Ｐ明朝" pitchFamily="18" charset="-128"/>
              </a:rPr>
              <a:t>支払交付金（施設の長寿命化のための活動を除く）</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その他の収入</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（事務経費支弁の方法等）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活動組織の事務に要する経費は、第</a:t>
            </a:r>
            <a:r>
              <a:rPr lang="en-US" altLang="ja-JP" sz="1200" dirty="0">
                <a:solidFill>
                  <a:srgbClr val="000000"/>
                </a:solidFill>
                <a:latin typeface="ＭＳ Ｐ明朝" pitchFamily="18" charset="-128"/>
                <a:ea typeface="ＭＳ Ｐ明朝" pitchFamily="18" charset="-128"/>
              </a:rPr>
              <a:t>14</a:t>
            </a:r>
            <a:r>
              <a:rPr lang="ja-JP" altLang="ja-JP" sz="1200" dirty="0">
                <a:solidFill>
                  <a:srgbClr val="000000"/>
                </a:solidFill>
                <a:latin typeface="ＭＳ Ｐ明朝" pitchFamily="18" charset="-128"/>
                <a:ea typeface="ＭＳ Ｐ明朝" pitchFamily="18" charset="-128"/>
              </a:rPr>
              <a:t>条の資金をもって充てる｡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（活動計画の作成）</a:t>
            </a:r>
          </a:p>
          <a:p>
            <a:pPr marL="95250" indent="-9525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活動計画は、総会の議決を得てこれを定める。</a:t>
            </a:r>
            <a:r>
              <a:rPr lang="ja-JP" altLang="en-US" dirty="0">
                <a:solidFill>
                  <a:srgbClr val="000000"/>
                </a:solidFill>
                <a:latin typeface="ＭＳ Ｐ明朝" pitchFamily="18" charset="-128"/>
                <a:ea typeface="ＭＳ Ｐ明朝" pitchFamily="18" charset="-128"/>
              </a:rPr>
              <a:t>なお、計画の作成に当たっては、活動時の安全（作業前の危険箇所の確認・共有など）について考慮し作成するものとする。</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（資金の支出）</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資金の支出者は、代表とする｡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endParaRPr lang="en-US" altLang="ja-JP" sz="1200" dirty="0">
              <a:solidFill>
                <a:srgbClr val="000000"/>
              </a:solidFill>
              <a:latin typeface="ＭＳ Ｐ明朝" pitchFamily="18" charset="-128"/>
              <a:ea typeface="ＭＳ Ｐ明朝" pitchFamily="18" charset="-128"/>
            </a:endParaRPr>
          </a:p>
        </p:txBody>
      </p:sp>
      <p:sp>
        <p:nvSpPr>
          <p:cNvPr id="13"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4" name="Rectangle 65"/>
          <p:cNvSpPr>
            <a:spLocks noChangeArrowheads="1"/>
          </p:cNvSpPr>
          <p:nvPr/>
        </p:nvSpPr>
        <p:spPr bwMode="auto">
          <a:xfrm>
            <a:off x="507371" y="6611936"/>
            <a:ext cx="1841510" cy="357288"/>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交付を受ける交付金の内容に応じて記載します。</a:t>
            </a:r>
          </a:p>
        </p:txBody>
      </p:sp>
      <p:sp>
        <p:nvSpPr>
          <p:cNvPr id="26" name="正方形/長方形 25"/>
          <p:cNvSpPr/>
          <p:nvPr/>
        </p:nvSpPr>
        <p:spPr>
          <a:xfrm>
            <a:off x="242704" y="6026810"/>
            <a:ext cx="5972996" cy="360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543050" y="6400800"/>
            <a:ext cx="457752" cy="219075"/>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382025" y="6409309"/>
            <a:ext cx="4431351" cy="99603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これまで</a:t>
            </a:r>
            <a:r>
              <a:rPr lang="ja-JP" altLang="en-US" sz="1000" dirty="0">
                <a:solidFill>
                  <a:srgbClr val="000000"/>
                </a:solidFill>
              </a:rPr>
              <a:t>資源向上支払（長寿命化）を実施する場合で、農地維持支払及び資源向上支払（共同）との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一及び二を区分せず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Tree>
    <p:extLst>
      <p:ext uri="{BB962C8B-B14F-4D97-AF65-F5344CB8AC3E}">
        <p14:creationId xmlns:p14="http://schemas.microsoft.com/office/powerpoint/2010/main" val="20998578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5091" y="604357"/>
            <a:ext cx="6588000" cy="9000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8" name="Rectangle 8"/>
          <p:cNvSpPr>
            <a:spLocks noChangeArrowheads="1"/>
          </p:cNvSpPr>
          <p:nvPr/>
        </p:nvSpPr>
        <p:spPr bwMode="auto">
          <a:xfrm>
            <a:off x="174625" y="701675"/>
            <a:ext cx="6477000" cy="8710077"/>
          </a:xfrm>
          <a:prstGeom prst="rect">
            <a:avLst/>
          </a:prstGeom>
          <a:noFill/>
          <a:ln>
            <a:noFill/>
          </a:ln>
          <a:effectLst/>
        </p:spPr>
        <p:txBody>
          <a:bodyPr>
            <a:spAutoFit/>
          </a:bodyPr>
          <a:lstStyle/>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（金銭出納の明確化）</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95250" indent="-95250">
              <a:lnSpc>
                <a:spcPts val="1300"/>
              </a:lnSpc>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（金銭の収納）</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金銭を収納したときは、領収証を発行しなければならない｡</a:t>
            </a:r>
          </a:p>
          <a:p>
            <a:pPr marL="95250" indent="-95250">
              <a:lnSpc>
                <a:spcPts val="1400"/>
              </a:lnSpc>
              <a:defRPr/>
            </a:pPr>
            <a:r>
              <a:rPr lang="ja-JP" altLang="ja-JP"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endParaRPr lang="en-US" altLang="ja-JP" dirty="0">
              <a:solidFill>
                <a:srgbClr val="000000"/>
              </a:solidFill>
              <a:latin typeface="ＭＳ Ｐ明朝" pitchFamily="18" charset="-128"/>
              <a:ea typeface="ＭＳ Ｐ明朝" pitchFamily="18" charset="-128"/>
            </a:endParaRPr>
          </a:p>
          <a:p>
            <a:pPr eaLnBrk="0" fontAlgn="base" hangingPunct="0">
              <a:lnSpc>
                <a:spcPts val="13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cs typeface="Arial" pitchFamily="34" charset="0"/>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r>
              <a:rPr lang="en-US" altLang="ja-JP" sz="1200" dirty="0">
                <a:solidFill>
                  <a:srgbClr val="0000FF"/>
                </a:solidFill>
                <a:latin typeface="ＭＳ Ｐ明朝" pitchFamily="18" charset="-128"/>
                <a:ea typeface="ＭＳ Ｐ明朝" pitchFamily="18" charset="-128"/>
                <a:cs typeface="Arial" pitchFamily="34" charset="0"/>
              </a:rPr>
              <a:t> </a:t>
            </a: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活動組織が購入又は借り入れした器具、備品及び資材については、滅失及びき損のないよう、適正に管理するものとする。</a:t>
            </a:r>
          </a:p>
          <a:p>
            <a:pPr marL="95250" indent="-95250" fontAlgn="base">
              <a:lnSpc>
                <a:spcPts val="13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（決算及び監査）</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活動組織の決算については、代表が事業年度終了後、金銭出納簿、事業報告書及び財産管理台帳を、通常総会の開催の日の</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日前までに監査役に提出しなければならない。</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監査役は、前項の書類を受領したときは、これを監査し、監査報告書を作成して代表に報告</a:t>
            </a:r>
            <a:r>
              <a:rPr lang="ja-JP" altLang="en-US" sz="1200" dirty="0">
                <a:solidFill>
                  <a:srgbClr val="000000"/>
                </a:solidFill>
                <a:latin typeface="ＭＳ Ｐ明朝" pitchFamily="18" charset="-128"/>
                <a:ea typeface="ＭＳ Ｐ明朝" pitchFamily="18" charset="-128"/>
              </a:rPr>
              <a:t>するとともに、</a:t>
            </a:r>
            <a:r>
              <a:rPr lang="ja-JP" altLang="ja-JP" sz="1200" dirty="0">
                <a:solidFill>
                  <a:srgbClr val="000000"/>
                </a:solidFill>
                <a:latin typeface="ＭＳ Ｐ明朝" pitchFamily="18" charset="-128"/>
                <a:ea typeface="ＭＳ Ｐ明朝" pitchFamily="18" charset="-128"/>
              </a:rPr>
              <a:t>代表は</a:t>
            </a:r>
            <a:r>
              <a:rPr lang="ja-JP" altLang="en-US" sz="1200" dirty="0">
                <a:solidFill>
                  <a:srgbClr val="000000"/>
                </a:solidFill>
                <a:latin typeface="ＭＳ Ｐ明朝" pitchFamily="18" charset="-128"/>
                <a:ea typeface="ＭＳ Ｐ明朝" pitchFamily="18" charset="-128"/>
              </a:rPr>
              <a:t>監査</a:t>
            </a:r>
            <a:r>
              <a:rPr lang="ja-JP" altLang="ja-JP" sz="1200" dirty="0">
                <a:solidFill>
                  <a:srgbClr val="000000"/>
                </a:solidFill>
                <a:latin typeface="ＭＳ Ｐ明朝" pitchFamily="18" charset="-128"/>
                <a:ea typeface="ＭＳ Ｐ明朝" pitchFamily="18" charset="-128"/>
              </a:rPr>
              <a:t>について、毎会計年度終了後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日以内に総会の承認を受けなければならない。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第６章　活動組織規約の変更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（規約の変更）</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この規約を変更した場合は、市町村長に報告をしなければならない｡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第７章　雑則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（細則）</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支払交付金実施要綱、</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支払交付金実施要領、その他この規約に定めるもののほか、活動組織の事務の運営上必要な細則は、代表が別に定める。</a:t>
            </a:r>
          </a:p>
          <a:p>
            <a:pPr fontAlgn="base">
              <a:lnSpc>
                <a:spcPts val="11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ゴシック" panose="020B0609070205080204" pitchFamily="49" charset="-128"/>
                <a:ea typeface="ＭＳ ゴシック" panose="020B0609070205080204" pitchFamily="49" charset="-128"/>
              </a:rPr>
              <a:t>附　則</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１　この規約は、</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日から施行する。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活動組織の設立初年度の役員の選任については、第５条第２項中「総会」とあるのは、「設立総会」と読み替えるものとし、その任期については、第６条第１項の規定にかかわらず、</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日までとする。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３　活動組織の設立初年度の活動計画の議決については、第</a:t>
            </a:r>
            <a:r>
              <a:rPr lang="en-US" altLang="ja-JP" sz="1200" dirty="0">
                <a:solidFill>
                  <a:srgbClr val="000000"/>
                </a:solidFill>
                <a:latin typeface="ＭＳ Ｐ明朝" pitchFamily="18" charset="-128"/>
                <a:ea typeface="ＭＳ Ｐ明朝" pitchFamily="18" charset="-128"/>
              </a:rPr>
              <a:t>16</a:t>
            </a:r>
            <a:r>
              <a:rPr lang="ja-JP" altLang="ja-JP" sz="1200" dirty="0">
                <a:solidFill>
                  <a:srgbClr val="000000"/>
                </a:solidFill>
                <a:latin typeface="ＭＳ Ｐ明朝" pitchFamily="18" charset="-128"/>
                <a:ea typeface="ＭＳ Ｐ明朝" pitchFamily="18" charset="-128"/>
              </a:rPr>
              <a:t>条中「総会」とあるのは、「設立総会」と読み替えるものとする。</a:t>
            </a:r>
            <a:endParaRPr lang="ja-JP" altLang="en-US" sz="1200" dirty="0">
              <a:solidFill>
                <a:srgbClr val="000000"/>
              </a:solidFill>
              <a:latin typeface="ＭＳ Ｐ明朝" pitchFamily="18" charset="-128"/>
              <a:ea typeface="ＭＳ Ｐ明朝" pitchFamily="18" charset="-128"/>
            </a:endParaRPr>
          </a:p>
        </p:txBody>
      </p:sp>
      <p:sp>
        <p:nvSpPr>
          <p:cNvPr id="9" name="テキスト ボックス 10"/>
          <p:cNvSpPr txBox="1">
            <a:spLocks noChangeArrowheads="1"/>
          </p:cNvSpPr>
          <p:nvPr/>
        </p:nvSpPr>
        <p:spPr bwMode="auto">
          <a:xfrm>
            <a:off x="174626" y="3296816"/>
            <a:ext cx="6477000" cy="784830"/>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en-US" sz="1050" dirty="0">
                <a:latin typeface="ＭＳ ゴシック" panose="020B0609070205080204" pitchFamily="49" charset="-128"/>
                <a:ea typeface="ＭＳ ゴシック" panose="020B0609070205080204" pitchFamily="49" charset="-128"/>
              </a:rPr>
              <a:t>資源</a:t>
            </a:r>
            <a:r>
              <a:rPr lang="ja-JP" altLang="ja-JP" sz="1050" dirty="0">
                <a:latin typeface="ＭＳ ゴシック" panose="020B0609070205080204" pitchFamily="49" charset="-128"/>
                <a:ea typeface="ＭＳ ゴシック" panose="020B0609070205080204" pitchFamily="49" charset="-128"/>
              </a:rPr>
              <a:t>向上活動</a:t>
            </a:r>
            <a:r>
              <a:rPr lang="ja-JP" altLang="en-US" sz="1050" dirty="0">
                <a:latin typeface="ＭＳ ゴシック" panose="020B0609070205080204" pitchFamily="49" charset="-128"/>
                <a:ea typeface="ＭＳ ゴシック" panose="020B0609070205080204" pitchFamily="49" charset="-128"/>
              </a:rPr>
              <a:t>により</a:t>
            </a:r>
            <a:r>
              <a:rPr lang="ja-JP" altLang="ja-JP" sz="1050" dirty="0">
                <a:latin typeface="ＭＳ ゴシック" panose="020B0609070205080204" pitchFamily="49" charset="-128"/>
                <a:ea typeface="ＭＳ ゴシック" panose="020B0609070205080204" pitchFamily="49" charset="-128"/>
              </a:rPr>
              <a:t>、</a:t>
            </a:r>
            <a:r>
              <a:rPr lang="ja-JP" altLang="ja-JP" sz="1050" u="sng" dirty="0">
                <a:latin typeface="ＭＳ ゴシック" panose="020B0609070205080204" pitchFamily="49" charset="-128"/>
                <a:ea typeface="ＭＳ ゴシック" panose="020B0609070205080204" pitchFamily="49" charset="-128"/>
              </a:rPr>
              <a:t>施設の更新又は新た</a:t>
            </a:r>
            <a:r>
              <a:rPr lang="ja-JP" altLang="en-US" sz="1050" u="sng" dirty="0">
                <a:latin typeface="ＭＳ ゴシック" panose="020B0609070205080204" pitchFamily="49" charset="-128"/>
                <a:ea typeface="ＭＳ ゴシック" panose="020B0609070205080204" pitchFamily="49" charset="-128"/>
              </a:rPr>
              <a:t>に</a:t>
            </a:r>
            <a:r>
              <a:rPr lang="ja-JP" altLang="ja-JP" sz="1050" u="sng" dirty="0">
                <a:latin typeface="ＭＳ ゴシック" panose="020B0609070205080204" pitchFamily="49" charset="-128"/>
                <a:ea typeface="ＭＳ ゴシック" panose="020B0609070205080204" pitchFamily="49" charset="-128"/>
              </a:rPr>
              <a:t>設置を行う場合</a:t>
            </a:r>
            <a:r>
              <a:rPr lang="ja-JP" altLang="ja-JP" sz="1050" dirty="0">
                <a:latin typeface="ＭＳ ゴシック" panose="020B0609070205080204" pitchFamily="49" charset="-128"/>
                <a:ea typeface="ＭＳ ゴシック" panose="020B0609070205080204" pitchFamily="49" charset="-128"/>
              </a:rPr>
              <a:t>は、以下の</a:t>
            </a:r>
            <a:r>
              <a:rPr lang="ja-JP" altLang="en-US" sz="1050" u="sng" dirty="0">
                <a:latin typeface="ＭＳ ゴシック" panose="020B0609070205080204" pitchFamily="49" charset="-128"/>
                <a:ea typeface="ＭＳ ゴシック" panose="020B0609070205080204" pitchFamily="49" charset="-128"/>
              </a:rPr>
              <a:t>第</a:t>
            </a:r>
            <a:r>
              <a:rPr lang="en-US" altLang="ja-JP" sz="1050" u="sng" dirty="0">
                <a:latin typeface="ＭＳ ゴシック" panose="020B0609070205080204" pitchFamily="49" charset="-128"/>
                <a:ea typeface="ＭＳ ゴシック" panose="020B0609070205080204" pitchFamily="49" charset="-128"/>
              </a:rPr>
              <a:t>22</a:t>
            </a:r>
            <a:r>
              <a:rPr lang="ja-JP" altLang="en-US" sz="1050" u="sng" dirty="0">
                <a:latin typeface="ＭＳ ゴシック" panose="020B0609070205080204" pitchFamily="49" charset="-128"/>
                <a:ea typeface="ＭＳ ゴシック" panose="020B0609070205080204" pitchFamily="49" charset="-128"/>
              </a:rPr>
              <a:t>条の</a:t>
            </a:r>
            <a:r>
              <a:rPr lang="ja-JP" altLang="ja-JP" sz="1050" u="sng" dirty="0">
                <a:latin typeface="ＭＳ ゴシック" panose="020B0609070205080204" pitchFamily="49" charset="-128"/>
                <a:ea typeface="ＭＳ ゴシック" panose="020B0609070205080204" pitchFamily="49" charset="-128"/>
              </a:rPr>
              <a:t>規定を追加</a:t>
            </a:r>
            <a:r>
              <a:rPr lang="ja-JP" altLang="ja-JP" sz="1050" dirty="0">
                <a:latin typeface="ＭＳ ゴシック" panose="020B0609070205080204" pitchFamily="49" charset="-128"/>
                <a:ea typeface="ＭＳ ゴシック" panose="020B0609070205080204" pitchFamily="49" charset="-128"/>
              </a:rPr>
              <a:t>して</a:t>
            </a:r>
            <a:r>
              <a:rPr lang="ja-JP" altLang="en-US" sz="1050" dirty="0">
                <a:latin typeface="ＭＳ ゴシック" panose="020B0609070205080204" pitchFamily="49" charset="-128"/>
                <a:ea typeface="ＭＳ ゴシック" panose="020B0609070205080204" pitchFamily="49" charset="-128"/>
              </a:rPr>
              <a:t>ください</a:t>
            </a:r>
            <a:r>
              <a:rPr lang="ja-JP" altLang="ja-JP"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pPr>
            <a:endParaRPr lang="ja-JP" altLang="ja-JP" sz="300" dirty="0"/>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（財産の管理）</a:t>
            </a:r>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第</a:t>
            </a:r>
            <a:r>
              <a:rPr lang="en-US" altLang="ja-JP" sz="1050" dirty="0">
                <a:latin typeface="ＭＳ ゴシック" panose="020B0609070205080204" pitchFamily="49" charset="-128"/>
                <a:ea typeface="ＭＳ ゴシック" panose="020B0609070205080204" pitchFamily="49" charset="-128"/>
              </a:rPr>
              <a:t>22</a:t>
            </a:r>
            <a:r>
              <a:rPr lang="ja-JP" altLang="ja-JP" sz="1050" dirty="0">
                <a:latin typeface="ＭＳ ゴシック" panose="020B0609070205080204" pitchFamily="49" charset="-128"/>
                <a:ea typeface="ＭＳ ゴシック" panose="020B0609070205080204" pitchFamily="49" charset="-128"/>
              </a:rPr>
              <a:t>条</a:t>
            </a:r>
            <a:r>
              <a:rPr lang="ja-JP" altLang="ja-JP" sz="1050" dirty="0">
                <a:latin typeface="ＭＳ Ｐ明朝" charset="-128"/>
                <a:ea typeface="ＭＳ Ｐ明朝" charset="-128"/>
              </a:rPr>
              <a:t>　</a:t>
            </a:r>
            <a:r>
              <a:rPr lang="ja-JP" altLang="en-US" sz="1050" dirty="0">
                <a:latin typeface="ＭＳ Ｐ明朝" charset="-128"/>
                <a:ea typeface="ＭＳ Ｐ明朝" charset="-128"/>
              </a:rPr>
              <a:t>資源</a:t>
            </a:r>
            <a:r>
              <a:rPr lang="ja-JP" altLang="ja-JP" sz="1050" dirty="0">
                <a:latin typeface="ＭＳ Ｐ明朝" charset="-128"/>
                <a:ea typeface="ＭＳ Ｐ明朝" charset="-128"/>
              </a:rPr>
              <a:t>向上活動により更新又は新たに設置した施設については、財産管理台帳に記録し、適正に管理するものとする。</a:t>
            </a: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3" name="正方形/長方形 12"/>
          <p:cNvSpPr/>
          <p:nvPr/>
        </p:nvSpPr>
        <p:spPr>
          <a:xfrm>
            <a:off x="203319" y="7329264"/>
            <a:ext cx="6367343" cy="64807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2932375" y="6033120"/>
            <a:ext cx="3650796"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rot="10800000">
            <a:off x="5541803" y="6567488"/>
            <a:ext cx="457752" cy="761776"/>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6441188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 name="図 4">
            <a:extLst>
              <a:ext uri="{FF2B5EF4-FFF2-40B4-BE49-F238E27FC236}">
                <a16:creationId xmlns:a16="http://schemas.microsoft.com/office/drawing/2014/main" xmlns="" id="{B432D303-9DA9-4A7C-AB5E-4C7C91012671}"/>
              </a:ext>
            </a:extLst>
          </p:cNvPr>
          <p:cNvPicPr>
            <a:picLocks noChangeAspect="1"/>
          </p:cNvPicPr>
          <p:nvPr/>
        </p:nvPicPr>
        <p:blipFill>
          <a:blip r:embed="rId2"/>
          <a:stretch>
            <a:fillRect/>
          </a:stretch>
        </p:blipFill>
        <p:spPr>
          <a:xfrm>
            <a:off x="600598" y="341056"/>
            <a:ext cx="5793925" cy="739741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8" name="Rectangle 62"/>
          <p:cNvSpPr>
            <a:spLocks noChangeArrowheads="1"/>
          </p:cNvSpPr>
          <p:nvPr/>
        </p:nvSpPr>
        <p:spPr bwMode="auto">
          <a:xfrm>
            <a:off x="4005064" y="3416990"/>
            <a:ext cx="155595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119404" y="420583"/>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設立総会の開催等により、活動組織に参加することについて、構成員の了解を得て下さい。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08920" y="7113240"/>
            <a:ext cx="3816000" cy="264062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20371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5" name="図 4">
            <a:extLst>
              <a:ext uri="{FF2B5EF4-FFF2-40B4-BE49-F238E27FC236}">
                <a16:creationId xmlns:a16="http://schemas.microsoft.com/office/drawing/2014/main" xmlns="" id="{34B18862-3AFC-438A-A167-C207039C327C}"/>
              </a:ext>
            </a:extLst>
          </p:cNvPr>
          <p:cNvPicPr>
            <a:picLocks noChangeAspect="1"/>
          </p:cNvPicPr>
          <p:nvPr/>
        </p:nvPicPr>
        <p:blipFill>
          <a:blip r:embed="rId3"/>
          <a:stretch>
            <a:fillRect/>
          </a:stretch>
        </p:blipFill>
        <p:spPr>
          <a:xfrm>
            <a:off x="682004" y="3254020"/>
            <a:ext cx="5493992" cy="5657337"/>
          </a:xfrm>
          <a:prstGeom prst="rect">
            <a:avLst/>
          </a:prstGeom>
        </p:spPr>
      </p:pic>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5085541"/>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9055" y="5677922"/>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45034" y="678928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39254" y="505505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9668" y="5653980"/>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13318200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pic>
        <p:nvPicPr>
          <p:cNvPr id="3075"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b="1853"/>
          <a:stretch/>
        </p:blipFill>
        <p:spPr bwMode="auto">
          <a:xfrm>
            <a:off x="646748" y="401256"/>
            <a:ext cx="5508000" cy="3385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pic>
        <p:nvPicPr>
          <p:cNvPr id="13" name="Picture 3"/>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8912" y="3934221"/>
            <a:ext cx="6444000" cy="5627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xmlns="" id="{A124D7E8-6EA0-4E13-9BFA-798044393F7F}"/>
              </a:ext>
            </a:extLst>
          </p:cNvPr>
          <p:cNvPicPr>
            <a:picLocks noChangeAspect="1"/>
          </p:cNvPicPr>
          <p:nvPr/>
        </p:nvPicPr>
        <p:blipFill>
          <a:blip r:embed="rId4"/>
          <a:stretch>
            <a:fillRect/>
          </a:stretch>
        </p:blipFill>
        <p:spPr>
          <a:xfrm>
            <a:off x="887710" y="4016896"/>
            <a:ext cx="5173435" cy="5367672"/>
          </a:xfrm>
          <a:prstGeom prst="rect">
            <a:avLst/>
          </a:prstGeom>
        </p:spPr>
      </p:pic>
      <p:sp>
        <p:nvSpPr>
          <p:cNvPr id="15" name="Rectangle 65"/>
          <p:cNvSpPr>
            <a:spLocks noChangeArrowheads="1"/>
          </p:cNvSpPr>
          <p:nvPr/>
        </p:nvSpPr>
        <p:spPr bwMode="auto">
          <a:xfrm>
            <a:off x="434694" y="4232920"/>
            <a:ext cx="3456000"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本様式に上記様式（様式第１－２号）を添付し提出して下さい。</a:t>
            </a:r>
            <a:endParaRPr lang="en-US" altLang="ja-JP" sz="1000" dirty="0"/>
          </a:p>
        </p:txBody>
      </p:sp>
      <p:sp>
        <p:nvSpPr>
          <p:cNvPr id="17" name="Rectangle 65"/>
          <p:cNvSpPr>
            <a:spLocks noChangeArrowheads="1"/>
          </p:cNvSpPr>
          <p:nvPr/>
        </p:nvSpPr>
        <p:spPr bwMode="auto">
          <a:xfrm>
            <a:off x="4185508" y="8175602"/>
            <a:ext cx="1728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多面的機能支払交付金にのみ取り組む場合の記載例です。　　　</a:t>
            </a:r>
            <a:endParaRPr lang="ja-JP" altLang="en-US" sz="1000" dirty="0">
              <a:solidFill>
                <a:srgbClr val="000000"/>
              </a:solidFill>
            </a:endParaRPr>
          </a:p>
        </p:txBody>
      </p:sp>
      <p:sp>
        <p:nvSpPr>
          <p:cNvPr id="18" name="右中かっこ 17"/>
          <p:cNvSpPr/>
          <p:nvPr/>
        </p:nvSpPr>
        <p:spPr>
          <a:xfrm>
            <a:off x="4040947" y="8121796"/>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xmlns="" id="{AB24745F-AA23-4C22-83BC-3DB093EB5054}"/>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43823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sp>
        <p:nvSpPr>
          <p:cNvPr id="6" name="テキスト ボックス 4"/>
          <p:cNvSpPr txBox="1">
            <a:spLocks noChangeArrowheads="1"/>
          </p:cNvSpPr>
          <p:nvPr/>
        </p:nvSpPr>
        <p:spPr bwMode="auto">
          <a:xfrm>
            <a:off x="576000" y="953441"/>
            <a:ext cx="5832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活動計画は、都道府県が策定する「要綱基本方針」に基づき作成する必要があります。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「要綱基本方針」とは、国が示す活動指針を基礎として都道府県が策定する、多面的機能支払交付金の対象となる活動の項目を区分して整理した方針です。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44888"/>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Rectangle 65"/>
          <p:cNvSpPr>
            <a:spLocks noChangeArrowheads="1"/>
          </p:cNvSpPr>
          <p:nvPr/>
        </p:nvSpPr>
        <p:spPr bwMode="auto">
          <a:xfrm>
            <a:off x="3573016" y="6866904"/>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821582" y="8322518"/>
            <a:ext cx="3096344" cy="21602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2852936" y="7010920"/>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５．活動計画（案）の作成</a:t>
            </a:r>
          </a:p>
        </p:txBody>
      </p:sp>
      <p:pic>
        <p:nvPicPr>
          <p:cNvPr id="8" name="図 7">
            <a:extLst>
              <a:ext uri="{FF2B5EF4-FFF2-40B4-BE49-F238E27FC236}">
                <a16:creationId xmlns:a16="http://schemas.microsoft.com/office/drawing/2014/main" xmlns="" id="{26717C35-E659-4F23-B1B3-5F1675350A16}"/>
              </a:ext>
            </a:extLst>
          </p:cNvPr>
          <p:cNvPicPr>
            <a:picLocks noChangeAspect="1"/>
          </p:cNvPicPr>
          <p:nvPr/>
        </p:nvPicPr>
        <p:blipFill>
          <a:blip r:embed="rId3"/>
          <a:stretch>
            <a:fillRect/>
          </a:stretch>
        </p:blipFill>
        <p:spPr>
          <a:xfrm>
            <a:off x="1101518" y="3886262"/>
            <a:ext cx="4487722" cy="5542459"/>
          </a:xfrm>
          <a:prstGeom prst="rect">
            <a:avLst/>
          </a:prstGeom>
        </p:spPr>
      </p:pic>
      <p:sp>
        <p:nvSpPr>
          <p:cNvPr id="19" name="正方形/長方形 18">
            <a:extLst>
              <a:ext uri="{FF2B5EF4-FFF2-40B4-BE49-F238E27FC236}">
                <a16:creationId xmlns:a16="http://schemas.microsoft.com/office/drawing/2014/main" xmlns="" id="{ACC4ADC6-993D-4E3C-9C04-15F98E335BDB}"/>
              </a:ext>
            </a:extLst>
          </p:cNvPr>
          <p:cNvSpPr/>
          <p:nvPr/>
        </p:nvSpPr>
        <p:spPr>
          <a:xfrm>
            <a:off x="4077072" y="6091969"/>
            <a:ext cx="421574" cy="11335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70060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9"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H="1" flipV="1">
            <a:off x="4143530" y="7013575"/>
            <a:ext cx="112569" cy="23077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554412" y="783170"/>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612000" y="1132636"/>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588569" y="783170"/>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pic>
        <p:nvPicPr>
          <p:cNvPr id="27" name="Picture 3"/>
          <p:cNvPicPr preferRelativeResize="0">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8569" y="2179880"/>
            <a:ext cx="5832000" cy="2282101"/>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xmlns="" id="{610F3467-3CBC-4D1F-A06B-8475DE45AB68}"/>
              </a:ext>
            </a:extLst>
          </p:cNvPr>
          <p:cNvPicPr>
            <a:picLocks noChangeAspect="1"/>
          </p:cNvPicPr>
          <p:nvPr/>
        </p:nvPicPr>
        <p:blipFill>
          <a:blip r:embed="rId4"/>
          <a:stretch>
            <a:fillRect/>
          </a:stretch>
        </p:blipFill>
        <p:spPr>
          <a:xfrm>
            <a:off x="630982" y="2216633"/>
            <a:ext cx="4460556" cy="2150002"/>
          </a:xfrm>
          <a:prstGeom prst="rect">
            <a:avLst/>
          </a:prstGeom>
        </p:spPr>
      </p:pic>
      <p:sp>
        <p:nvSpPr>
          <p:cNvPr id="31" name="フリーフォーム 30"/>
          <p:cNvSpPr/>
          <p:nvPr/>
        </p:nvSpPr>
        <p:spPr>
          <a:xfrm flipH="1">
            <a:off x="3356992" y="3736281"/>
            <a:ext cx="514350" cy="45745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2319140" flipH="1" flipV="1">
            <a:off x="4265376" y="2269740"/>
            <a:ext cx="40109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16200000" flipV="1">
            <a:off x="3689408" y="8220985"/>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293947"/>
            <a:ext cx="2688353" cy="666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
        <p:nvSpPr>
          <p:cNvPr id="38" name="Rectangle 65"/>
          <p:cNvSpPr>
            <a:spLocks noChangeArrowheads="1"/>
          </p:cNvSpPr>
          <p:nvPr/>
        </p:nvSpPr>
        <p:spPr bwMode="auto">
          <a:xfrm>
            <a:off x="4771267" y="2458471"/>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pic>
        <p:nvPicPr>
          <p:cNvPr id="9" name="図 8">
            <a:extLst>
              <a:ext uri="{FF2B5EF4-FFF2-40B4-BE49-F238E27FC236}">
                <a16:creationId xmlns:a16="http://schemas.microsoft.com/office/drawing/2014/main" xmlns="" id="{5EC218D8-7AA0-4547-9F82-13756BDF682B}"/>
              </a:ext>
            </a:extLst>
          </p:cNvPr>
          <p:cNvPicPr>
            <a:picLocks noChangeAspect="1"/>
          </p:cNvPicPr>
          <p:nvPr/>
        </p:nvPicPr>
        <p:blipFill>
          <a:blip r:embed="rId5"/>
          <a:stretch>
            <a:fillRect/>
          </a:stretch>
        </p:blipFill>
        <p:spPr>
          <a:xfrm>
            <a:off x="668639" y="6538498"/>
            <a:ext cx="4102628" cy="2557676"/>
          </a:xfrm>
          <a:prstGeom prst="rect">
            <a:avLst/>
          </a:prstGeom>
        </p:spPr>
      </p:pic>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303296" y="6762468"/>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Tree>
    <p:extLst>
      <p:ext uri="{BB962C8B-B14F-4D97-AF65-F5344CB8AC3E}">
        <p14:creationId xmlns:p14="http://schemas.microsoft.com/office/powerpoint/2010/main" val="19839296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pic>
        <p:nvPicPr>
          <p:cNvPr id="65" name="図 36"/>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3"/>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a16="http://schemas.microsoft.com/office/drawing/2014/main" xmlns="" id="{C50FF124-9B73-4370-9D46-22EF8828BB7A}"/>
              </a:ext>
            </a:extLst>
          </p:cNvPr>
          <p:cNvPicPr>
            <a:picLocks noChangeAspect="1"/>
          </p:cNvPicPr>
          <p:nvPr/>
        </p:nvPicPr>
        <p:blipFill>
          <a:blip r:embed="rId9"/>
          <a:stretch>
            <a:fillRect/>
          </a:stretch>
        </p:blipFill>
        <p:spPr>
          <a:xfrm>
            <a:off x="2507472" y="7339897"/>
            <a:ext cx="1080000" cy="769071"/>
          </a:xfrm>
          <a:prstGeom prst="rect">
            <a:avLst/>
          </a:prstGeom>
        </p:spPr>
      </p:pic>
      <p:sp>
        <p:nvSpPr>
          <p:cNvPr id="46" name="テキスト ボックス 46">
            <a:extLst>
              <a:ext uri="{FF2B5EF4-FFF2-40B4-BE49-F238E27FC236}">
                <a16:creationId xmlns:a16="http://schemas.microsoft.com/office/drawing/2014/main" xmlns="" id="{79F75C0B-0DC8-4841-95D2-1D60449D11F7}"/>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8" name="図 7">
            <a:extLst>
              <a:ext uri="{FF2B5EF4-FFF2-40B4-BE49-F238E27FC236}">
                <a16:creationId xmlns:a16="http://schemas.microsoft.com/office/drawing/2014/main" xmlns="" id="{BA5E46B4-CCF0-46E0-A9EF-5FDD37DD5E4E}"/>
              </a:ext>
            </a:extLst>
          </p:cNvPr>
          <p:cNvPicPr>
            <a:picLocks noChangeAspect="1"/>
          </p:cNvPicPr>
          <p:nvPr/>
        </p:nvPicPr>
        <p:blipFill>
          <a:blip r:embed="rId10"/>
          <a:stretch>
            <a:fillRect/>
          </a:stretch>
        </p:blipFill>
        <p:spPr>
          <a:xfrm>
            <a:off x="1394956" y="7359860"/>
            <a:ext cx="1012024" cy="768163"/>
          </a:xfrm>
          <a:prstGeom prst="rect">
            <a:avLst/>
          </a:prstGeom>
        </p:spPr>
      </p:pic>
      <p:pic>
        <p:nvPicPr>
          <p:cNvPr id="49" name="図 52" descr="img001">
            <a:extLst>
              <a:ext uri="{FF2B5EF4-FFF2-40B4-BE49-F238E27FC236}">
                <a16:creationId xmlns:a16="http://schemas.microsoft.com/office/drawing/2014/main" xmlns="" id="{558D9916-7EB1-4818-BE78-BE9125BE1B41}"/>
              </a:ext>
            </a:extLst>
          </p:cNvPr>
          <p:cNvPicPr>
            <a:picLocks noChangeAspect="1"/>
          </p:cNvPicPr>
          <p:nvPr/>
        </p:nvPicPr>
        <p:blipFill rotWithShape="1">
          <a:blip r:embed="rId11" cstate="print"/>
          <a:srcRect l="-72" t="8613" r="4691" b="17250"/>
          <a:stretch/>
        </p:blipFill>
        <p:spPr bwMode="auto">
          <a:xfrm>
            <a:off x="3686824" y="7348025"/>
            <a:ext cx="1067611" cy="720000"/>
          </a:xfrm>
          <a:prstGeom prst="rect">
            <a:avLst/>
          </a:prstGeom>
          <a:noFill/>
          <a:ln>
            <a:noFill/>
          </a:ln>
        </p:spPr>
      </p:pic>
      <p:sp>
        <p:nvSpPr>
          <p:cNvPr id="50" name="大かっこ 49">
            <a:extLst>
              <a:ext uri="{FF2B5EF4-FFF2-40B4-BE49-F238E27FC236}">
                <a16:creationId xmlns:a16="http://schemas.microsoft.com/office/drawing/2014/main" xmlns="" id="{9B8D8A39-CB1C-448D-BE6C-261F1AF184BC}"/>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51" name="テキスト ボックス 42">
            <a:extLst>
              <a:ext uri="{FF2B5EF4-FFF2-40B4-BE49-F238E27FC236}">
                <a16:creationId xmlns:a16="http://schemas.microsoft.com/office/drawing/2014/main" xmlns="" id="{0773C7BF-FFDB-4A5C-95F3-C6957BC5F96A}"/>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pic>
        <p:nvPicPr>
          <p:cNvPr id="9" name="図 8">
            <a:extLst>
              <a:ext uri="{FF2B5EF4-FFF2-40B4-BE49-F238E27FC236}">
                <a16:creationId xmlns:a16="http://schemas.microsoft.com/office/drawing/2014/main" xmlns="" id="{4D21EC17-4ECD-4CE4-85E1-6195B62C4B4F}"/>
              </a:ext>
            </a:extLst>
          </p:cNvPr>
          <p:cNvPicPr>
            <a:picLocks noChangeAspect="1"/>
          </p:cNvPicPr>
          <p:nvPr/>
        </p:nvPicPr>
        <p:blipFill>
          <a:blip r:embed="rId12"/>
          <a:stretch>
            <a:fillRect/>
          </a:stretch>
        </p:blipFill>
        <p:spPr>
          <a:xfrm>
            <a:off x="304899" y="5960044"/>
            <a:ext cx="1032135" cy="778071"/>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xmlns="" id="{1ECC3C10-1DD5-48F8-A3B4-1576FD5840A4}"/>
              </a:ext>
            </a:extLst>
          </p:cNvPr>
          <p:cNvPicPr>
            <a:picLocks noChangeAspect="1"/>
          </p:cNvPicPr>
          <p:nvPr/>
        </p:nvPicPr>
        <p:blipFill rotWithShape="1">
          <a:blip r:embed="rId2"/>
          <a:srcRect r="11725"/>
          <a:stretch/>
        </p:blipFill>
        <p:spPr>
          <a:xfrm rot="16200000">
            <a:off x="-2930568" y="5442186"/>
            <a:ext cx="7263768" cy="510500"/>
          </a:xfrm>
          <a:prstGeom prst="rect">
            <a:avLst/>
          </a:prstGeom>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a16="http://schemas.microsoft.com/office/drawing/2014/main" xmlns=""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a16="http://schemas.microsoft.com/office/drawing/2014/main" xmlns=""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a16="http://schemas.microsoft.com/office/drawing/2014/main" xmlns=""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a16="http://schemas.microsoft.com/office/drawing/2014/main" xmlns=""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a16="http://schemas.microsoft.com/office/drawing/2014/main" xmlns=""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a16="http://schemas.microsoft.com/office/drawing/2014/main" xmlns=""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a16="http://schemas.microsoft.com/office/drawing/2014/main" xmlns=""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a16="http://schemas.microsoft.com/office/drawing/2014/main" xmlns=""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a16="http://schemas.microsoft.com/office/drawing/2014/main" xmlns=""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a16="http://schemas.microsoft.com/office/drawing/2014/main" xmlns=""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a16="http://schemas.microsoft.com/office/drawing/2014/main" xmlns=""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a16="http://schemas.microsoft.com/office/drawing/2014/main" xmlns=""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a16="http://schemas.microsoft.com/office/drawing/2014/main" xmlns=""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a16="http://schemas.microsoft.com/office/drawing/2014/main" xmlns=""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a16="http://schemas.microsoft.com/office/drawing/2014/main" xmlns=""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a16="http://schemas.microsoft.com/office/drawing/2014/main" xmlns=""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a16="http://schemas.microsoft.com/office/drawing/2014/main" xmlns=""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a16="http://schemas.microsoft.com/office/drawing/2014/main" xmlns=""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a16="http://schemas.microsoft.com/office/drawing/2014/main" xmlns=""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a16="http://schemas.microsoft.com/office/drawing/2014/main" xmlns=""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a16="http://schemas.microsoft.com/office/drawing/2014/main" xmlns=""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a16="http://schemas.microsoft.com/office/drawing/2014/main" xmlns=""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a16="http://schemas.microsoft.com/office/drawing/2014/main" xmlns=""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a16="http://schemas.microsoft.com/office/drawing/2014/main" xmlns=""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a16="http://schemas.microsoft.com/office/drawing/2014/main" xmlns=""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a16="http://schemas.microsoft.com/office/drawing/2014/main" xmlns=""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a16="http://schemas.microsoft.com/office/drawing/2014/main" xmlns=""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a16="http://schemas.microsoft.com/office/drawing/2014/main" xmlns=""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a16="http://schemas.microsoft.com/office/drawing/2014/main" xmlns=""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a16="http://schemas.microsoft.com/office/drawing/2014/main" xmlns=""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a16="http://schemas.microsoft.com/office/drawing/2014/main" xmlns=""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a16="http://schemas.microsoft.com/office/drawing/2014/main" xmlns=""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a16="http://schemas.microsoft.com/office/drawing/2014/main" xmlns=""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a16="http://schemas.microsoft.com/office/drawing/2014/main" xmlns=""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a16="http://schemas.microsoft.com/office/drawing/2014/main" xmlns=""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a16="http://schemas.microsoft.com/office/drawing/2014/main" xmlns=""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a16="http://schemas.microsoft.com/office/drawing/2014/main" xmlns=""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a16="http://schemas.microsoft.com/office/drawing/2014/main" xmlns=""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a16="http://schemas.microsoft.com/office/drawing/2014/main" xmlns=""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a16="http://schemas.microsoft.com/office/drawing/2014/main" xmlns=""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a16="http://schemas.microsoft.com/office/drawing/2014/main" xmlns=""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a16="http://schemas.microsoft.com/office/drawing/2014/main" xmlns=""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a16="http://schemas.microsoft.com/office/drawing/2014/main" xmlns=""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a16="http://schemas.microsoft.com/office/drawing/2014/main" xmlns=""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a16="http://schemas.microsoft.com/office/drawing/2014/main" xmlns=""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a16="http://schemas.microsoft.com/office/drawing/2014/main" xmlns=""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a16="http://schemas.microsoft.com/office/drawing/2014/main" xmlns=""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a16="http://schemas.microsoft.com/office/drawing/2014/main" xmlns=""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a16="http://schemas.microsoft.com/office/drawing/2014/main" xmlns=""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a16="http://schemas.microsoft.com/office/drawing/2014/main" xmlns=""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a16="http://schemas.microsoft.com/office/drawing/2014/main" xmlns=""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a16="http://schemas.microsoft.com/office/drawing/2014/main" xmlns=""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a16="http://schemas.microsoft.com/office/drawing/2014/main" xmlns=""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a16="http://schemas.microsoft.com/office/drawing/2014/main" xmlns=""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a16="http://schemas.microsoft.com/office/drawing/2014/main" xmlns=""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a16="http://schemas.microsoft.com/office/drawing/2014/main" xmlns=""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a16="http://schemas.microsoft.com/office/drawing/2014/main" xmlns=""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a16="http://schemas.microsoft.com/office/drawing/2014/main" xmlns=""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a16="http://schemas.microsoft.com/office/drawing/2014/main" xmlns=""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a16="http://schemas.microsoft.com/office/drawing/2014/main" xmlns=""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a16="http://schemas.microsoft.com/office/drawing/2014/main" xmlns=""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a16="http://schemas.microsoft.com/office/drawing/2014/main" xmlns=""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a16="http://schemas.microsoft.com/office/drawing/2014/main" xmlns=""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a16="http://schemas.microsoft.com/office/drawing/2014/main" xmlns=""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a16="http://schemas.microsoft.com/office/drawing/2014/main" xmlns=""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a16="http://schemas.microsoft.com/office/drawing/2014/main" xmlns=""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a16="http://schemas.microsoft.com/office/drawing/2014/main" xmlns=""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a16="http://schemas.microsoft.com/office/drawing/2014/main" xmlns=""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a16="http://schemas.microsoft.com/office/drawing/2014/main" xmlns=""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a16="http://schemas.microsoft.com/office/drawing/2014/main" xmlns=""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a16="http://schemas.microsoft.com/office/drawing/2014/main" xmlns=""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a16="http://schemas.microsoft.com/office/drawing/2014/main" xmlns=""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a16="http://schemas.microsoft.com/office/drawing/2014/main" xmlns=""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a16="http://schemas.microsoft.com/office/drawing/2014/main" xmlns=""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a16="http://schemas.microsoft.com/office/drawing/2014/main" xmlns=""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a16="http://schemas.microsoft.com/office/drawing/2014/main" xmlns=""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a16="http://schemas.microsoft.com/office/drawing/2014/main" xmlns=""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a16="http://schemas.microsoft.com/office/drawing/2014/main" xmlns=""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a16="http://schemas.microsoft.com/office/drawing/2014/main" xmlns=""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a16="http://schemas.microsoft.com/office/drawing/2014/main" xmlns=""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a16="http://schemas.microsoft.com/office/drawing/2014/main" xmlns=""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a16="http://schemas.microsoft.com/office/drawing/2014/main" xmlns=""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a16="http://schemas.microsoft.com/office/drawing/2014/main" xmlns=""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a16="http://schemas.microsoft.com/office/drawing/2014/main" xmlns=""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a16="http://schemas.microsoft.com/office/drawing/2014/main" xmlns=""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a16="http://schemas.microsoft.com/office/drawing/2014/main" xmlns=""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a16="http://schemas.microsoft.com/office/drawing/2014/main" xmlns=""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a16="http://schemas.microsoft.com/office/drawing/2014/main" xmlns=""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a16="http://schemas.microsoft.com/office/drawing/2014/main" xmlns=""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a16="http://schemas.microsoft.com/office/drawing/2014/main" xmlns=""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a16="http://schemas.microsoft.com/office/drawing/2014/main" xmlns=""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a16="http://schemas.microsoft.com/office/drawing/2014/main" xmlns=""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a16="http://schemas.microsoft.com/office/drawing/2014/main" xmlns=""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a16="http://schemas.microsoft.com/office/drawing/2014/main" xmlns=""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a16="http://schemas.microsoft.com/office/drawing/2014/main" xmlns=""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a16="http://schemas.microsoft.com/office/drawing/2014/main" xmlns=""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a16="http://schemas.microsoft.com/office/drawing/2014/main" xmlns=""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a16="http://schemas.microsoft.com/office/drawing/2014/main" xmlns=""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a16="http://schemas.microsoft.com/office/drawing/2014/main" xmlns=""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a16="http://schemas.microsoft.com/office/drawing/2014/main" xmlns=""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a16="http://schemas.microsoft.com/office/drawing/2014/main" xmlns=""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a16="http://schemas.microsoft.com/office/drawing/2014/main" xmlns=""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a16="http://schemas.microsoft.com/office/drawing/2014/main" xmlns=""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a16="http://schemas.microsoft.com/office/drawing/2014/main" xmlns=""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a16="http://schemas.microsoft.com/office/drawing/2014/main" xmlns=""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a16="http://schemas.microsoft.com/office/drawing/2014/main" xmlns=""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a16="http://schemas.microsoft.com/office/drawing/2014/main" xmlns=""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a16="http://schemas.microsoft.com/office/drawing/2014/main" xmlns=""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a16="http://schemas.microsoft.com/office/drawing/2014/main" xmlns=""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a16="http://schemas.microsoft.com/office/drawing/2014/main" xmlns=""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a16="http://schemas.microsoft.com/office/drawing/2014/main" xmlns=""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a16="http://schemas.microsoft.com/office/drawing/2014/main" xmlns=""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a16="http://schemas.microsoft.com/office/drawing/2014/main" xmlns=""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a16="http://schemas.microsoft.com/office/drawing/2014/main" xmlns=""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a16="http://schemas.microsoft.com/office/drawing/2014/main" xmlns=""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a16="http://schemas.microsoft.com/office/drawing/2014/main" xmlns=""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a16="http://schemas.microsoft.com/office/drawing/2014/main" xmlns=""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a16="http://schemas.microsoft.com/office/drawing/2014/main" xmlns=""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a16="http://schemas.microsoft.com/office/drawing/2014/main" xmlns=""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a16="http://schemas.microsoft.com/office/drawing/2014/main" xmlns=""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a16="http://schemas.microsoft.com/office/drawing/2014/main" xmlns=""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a16="http://schemas.microsoft.com/office/drawing/2014/main" xmlns=""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a16="http://schemas.microsoft.com/office/drawing/2014/main" xmlns=""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a16="http://schemas.microsoft.com/office/drawing/2014/main" xmlns=""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a16="http://schemas.microsoft.com/office/drawing/2014/main" xmlns=""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a16="http://schemas.microsoft.com/office/drawing/2014/main" xmlns=""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a16="http://schemas.microsoft.com/office/drawing/2014/main" xmlns=""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a16="http://schemas.microsoft.com/office/drawing/2014/main" xmlns=""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a16="http://schemas.microsoft.com/office/drawing/2014/main" xmlns=""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a16="http://schemas.microsoft.com/office/drawing/2014/main" xmlns=""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a16="http://schemas.microsoft.com/office/drawing/2014/main" xmlns=""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a16="http://schemas.microsoft.com/office/drawing/2014/main" xmlns=""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a16="http://schemas.microsoft.com/office/drawing/2014/main" xmlns=""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a16="http://schemas.microsoft.com/office/drawing/2014/main" xmlns=""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a16="http://schemas.microsoft.com/office/drawing/2014/main" xmlns=""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a16="http://schemas.microsoft.com/office/drawing/2014/main" xmlns=""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a16="http://schemas.microsoft.com/office/drawing/2014/main" xmlns=""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a16="http://schemas.microsoft.com/office/drawing/2014/main" xmlns=""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a16="http://schemas.microsoft.com/office/drawing/2014/main" xmlns=""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a16="http://schemas.microsoft.com/office/drawing/2014/main" xmlns=""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a16="http://schemas.microsoft.com/office/drawing/2014/main" xmlns=""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a16="http://schemas.microsoft.com/office/drawing/2014/main" xmlns=""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a16="http://schemas.microsoft.com/office/drawing/2014/main" xmlns=""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a16="http://schemas.microsoft.com/office/drawing/2014/main" xmlns=""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a16="http://schemas.microsoft.com/office/drawing/2014/main" xmlns=""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a16="http://schemas.microsoft.com/office/drawing/2014/main" xmlns=""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a16="http://schemas.microsoft.com/office/drawing/2014/main" xmlns=""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a16="http://schemas.microsoft.com/office/drawing/2014/main" xmlns=""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a16="http://schemas.microsoft.com/office/drawing/2014/main" xmlns=""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a16="http://schemas.microsoft.com/office/drawing/2014/main" xmlns=""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a16="http://schemas.microsoft.com/office/drawing/2014/main" xmlns=""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xmlns=""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a16="http://schemas.microsoft.com/office/drawing/2014/main" xmlns=""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a16="http://schemas.microsoft.com/office/drawing/2014/main" xmlns=""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a16="http://schemas.microsoft.com/office/drawing/2014/main" xmlns=""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a16="http://schemas.microsoft.com/office/drawing/2014/main" xmlns=""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xmlns=""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xmlns=""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a16="http://schemas.microsoft.com/office/drawing/2014/main" xmlns=""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a16="http://schemas.microsoft.com/office/drawing/2014/main" xmlns=""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a16="http://schemas.microsoft.com/office/drawing/2014/main" xmlns=""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a16="http://schemas.microsoft.com/office/drawing/2014/main" xmlns=""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xmlns=""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xmlns=""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a16="http://schemas.microsoft.com/office/drawing/2014/main" xmlns=""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a16="http://schemas.microsoft.com/office/drawing/2014/main" xmlns=""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a16="http://schemas.microsoft.com/office/drawing/2014/main" xmlns=""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Tree>
    <p:extLst>
      <p:ext uri="{BB962C8B-B14F-4D97-AF65-F5344CB8AC3E}">
        <p14:creationId xmlns:p14="http://schemas.microsoft.com/office/powerpoint/2010/main" val="37597088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xmlns="" id="{A655F811-16C6-4C3F-A2B5-743E6B6F9189}"/>
              </a:ext>
            </a:extLst>
          </p:cNvPr>
          <p:cNvPicPr>
            <a:picLocks noChangeAspect="1"/>
          </p:cNvPicPr>
          <p:nvPr/>
        </p:nvPicPr>
        <p:blipFill>
          <a:blip r:embed="rId3"/>
          <a:stretch>
            <a:fillRect/>
          </a:stretch>
        </p:blipFill>
        <p:spPr>
          <a:xfrm>
            <a:off x="691139" y="7738490"/>
            <a:ext cx="5673722" cy="1885432"/>
          </a:xfrm>
          <a:prstGeom prst="rect">
            <a:avLst/>
          </a:prstGeom>
        </p:spPr>
      </p:pic>
      <p:sp>
        <p:nvSpPr>
          <p:cNvPr id="22" name="Rectangle 65"/>
          <p:cNvSpPr>
            <a:spLocks noChangeArrowheads="1"/>
          </p:cNvSpPr>
          <p:nvPr/>
        </p:nvSpPr>
        <p:spPr bwMode="auto">
          <a:xfrm>
            <a:off x="2672916" y="8028886"/>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7898A9CD-B174-40F8-A5A1-768320C7BB38}"/>
              </a:ext>
            </a:extLst>
          </p:cNvPr>
          <p:cNvPicPr>
            <a:picLocks noChangeAspect="1"/>
          </p:cNvPicPr>
          <p:nvPr/>
        </p:nvPicPr>
        <p:blipFill>
          <a:blip r:embed="rId4"/>
          <a:stretch>
            <a:fillRect/>
          </a:stretch>
        </p:blipFill>
        <p:spPr>
          <a:xfrm>
            <a:off x="1108488" y="1473658"/>
            <a:ext cx="4667355" cy="4971748"/>
          </a:xfrm>
          <a:prstGeom prst="rect">
            <a:avLst/>
          </a:prstGeom>
        </p:spPr>
      </p:pic>
      <p:sp>
        <p:nvSpPr>
          <p:cNvPr id="33" name="正方形/長方形 32">
            <a:extLst>
              <a:ext uri="{FF2B5EF4-FFF2-40B4-BE49-F238E27FC236}">
                <a16:creationId xmlns:a16="http://schemas.microsoft.com/office/drawing/2014/main" xmlns="" id="{9469193F-E5D2-444B-B5A2-B73D1CF97EBC}"/>
              </a:ext>
            </a:extLst>
          </p:cNvPr>
          <p:cNvSpPr/>
          <p:nvPr/>
        </p:nvSpPr>
        <p:spPr>
          <a:xfrm>
            <a:off x="4293096" y="2426383"/>
            <a:ext cx="333359" cy="227061"/>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Rectangle 65"/>
          <p:cNvSpPr>
            <a:spLocks noChangeArrowheads="1"/>
          </p:cNvSpPr>
          <p:nvPr/>
        </p:nvSpPr>
        <p:spPr bwMode="auto">
          <a:xfrm>
            <a:off x="3933055" y="1444054"/>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2052029" y="1524434"/>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4962599" y="3133750"/>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3717032" y="2576736"/>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Rectangle 65"/>
          <p:cNvSpPr>
            <a:spLocks noChangeArrowheads="1"/>
          </p:cNvSpPr>
          <p:nvPr/>
        </p:nvSpPr>
        <p:spPr bwMode="auto">
          <a:xfrm>
            <a:off x="117194" y="162019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909023" y="1834452"/>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45878" y="7905547"/>
            <a:ext cx="1630994" cy="72152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24823" y="9027708"/>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2" name="正方形/長方形 1"/>
          <p:cNvSpPr/>
          <p:nvPr/>
        </p:nvSpPr>
        <p:spPr>
          <a:xfrm>
            <a:off x="3933055" y="1879358"/>
            <a:ext cx="1080120" cy="1417458"/>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5031685" y="2330400"/>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4293096" y="2180767"/>
            <a:ext cx="1188132" cy="158589"/>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a:extLst>
              <a:ext uri="{FF2B5EF4-FFF2-40B4-BE49-F238E27FC236}">
                <a16:creationId xmlns:a16="http://schemas.microsoft.com/office/drawing/2014/main" xmlns="" id="{AC46259A-4EC2-4C76-9FA7-35AE73E7086E}"/>
              </a:ext>
            </a:extLst>
          </p:cNvPr>
          <p:cNvSpPr/>
          <p:nvPr/>
        </p:nvSpPr>
        <p:spPr>
          <a:xfrm>
            <a:off x="4309032" y="2755085"/>
            <a:ext cx="320020" cy="185626"/>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a:extLst>
              <a:ext uri="{FF2B5EF4-FFF2-40B4-BE49-F238E27FC236}">
                <a16:creationId xmlns:a16="http://schemas.microsoft.com/office/drawing/2014/main" xmlns="" id="{E8652680-232D-43D7-84BB-2D03FFF2BCFE}"/>
              </a:ext>
            </a:extLst>
          </p:cNvPr>
          <p:cNvSpPr/>
          <p:nvPr/>
        </p:nvSpPr>
        <p:spPr>
          <a:xfrm>
            <a:off x="4299765" y="3064454"/>
            <a:ext cx="320020" cy="185626"/>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758182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3016499"/>
            <a:ext cx="5986477" cy="6588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図 21">
            <a:extLst>
              <a:ext uri="{FF2B5EF4-FFF2-40B4-BE49-F238E27FC236}">
                <a16:creationId xmlns:a16="http://schemas.microsoft.com/office/drawing/2014/main" xmlns="" id="{E58042A0-390D-4AD4-9CF8-DF48738B93D3}"/>
              </a:ext>
            </a:extLst>
          </p:cNvPr>
          <p:cNvPicPr>
            <a:picLocks noChangeAspect="1"/>
          </p:cNvPicPr>
          <p:nvPr/>
        </p:nvPicPr>
        <p:blipFill>
          <a:blip r:embed="rId3"/>
          <a:stretch>
            <a:fillRect/>
          </a:stretch>
        </p:blipFill>
        <p:spPr>
          <a:xfrm>
            <a:off x="576000" y="3324984"/>
            <a:ext cx="3094677" cy="5863186"/>
          </a:xfrm>
          <a:prstGeom prst="rect">
            <a:avLst/>
          </a:prstGeom>
        </p:spPr>
      </p:pic>
      <p:pic>
        <p:nvPicPr>
          <p:cNvPr id="17" name="図 16">
            <a:extLst>
              <a:ext uri="{FF2B5EF4-FFF2-40B4-BE49-F238E27FC236}">
                <a16:creationId xmlns:a16="http://schemas.microsoft.com/office/drawing/2014/main" xmlns="" id="{E0A18A90-AC95-4305-ACF0-F201A8F8134F}"/>
              </a:ext>
            </a:extLst>
          </p:cNvPr>
          <p:cNvPicPr>
            <a:picLocks noChangeAspect="1"/>
          </p:cNvPicPr>
          <p:nvPr/>
        </p:nvPicPr>
        <p:blipFill>
          <a:blip r:embed="rId4"/>
          <a:stretch>
            <a:fillRect/>
          </a:stretch>
        </p:blipFill>
        <p:spPr>
          <a:xfrm>
            <a:off x="3966193" y="3569490"/>
            <a:ext cx="1980249" cy="5556535"/>
          </a:xfrm>
          <a:prstGeom prst="rect">
            <a:avLst/>
          </a:prstGeom>
        </p:spPr>
      </p:pic>
      <p:sp>
        <p:nvSpPr>
          <p:cNvPr id="5" name="角丸四角形 4"/>
          <p:cNvSpPr/>
          <p:nvPr/>
        </p:nvSpPr>
        <p:spPr>
          <a:xfrm>
            <a:off x="468000" y="1293529"/>
            <a:ext cx="6120000" cy="1592585"/>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576000" y="158156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26</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28</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68000" y="1295850"/>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529797" y="8961289"/>
            <a:ext cx="220935" cy="38911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pic>
        <p:nvPicPr>
          <p:cNvPr id="25" name="図 24">
            <a:extLst>
              <a:ext uri="{FF2B5EF4-FFF2-40B4-BE49-F238E27FC236}">
                <a16:creationId xmlns:a16="http://schemas.microsoft.com/office/drawing/2014/main" xmlns="" id="{48E697C5-9A17-4059-A4B9-A71A18E39371}"/>
              </a:ext>
            </a:extLst>
          </p:cNvPr>
          <p:cNvPicPr>
            <a:picLocks noChangeAspect="1"/>
          </p:cNvPicPr>
          <p:nvPr/>
        </p:nvPicPr>
        <p:blipFill rotWithShape="1">
          <a:blip r:embed="rId5"/>
          <a:srcRect t="106" b="96960"/>
          <a:stretch/>
        </p:blipFill>
        <p:spPr>
          <a:xfrm>
            <a:off x="328719" y="3082588"/>
            <a:ext cx="5760000" cy="178017"/>
          </a:xfrm>
          <a:prstGeom prst="rect">
            <a:avLst/>
          </a:prstGeom>
        </p:spPr>
      </p:pic>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5097016"/>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9" name="角丸四角形 37">
            <a:extLst>
              <a:ext uri="{FF2B5EF4-FFF2-40B4-BE49-F238E27FC236}">
                <a16:creationId xmlns:a16="http://schemas.microsoft.com/office/drawing/2014/main" xmlns="" id="{D649AA1D-776D-4CB5-B1B1-97229783344A}"/>
              </a:ext>
            </a:extLst>
          </p:cNvPr>
          <p:cNvSpPr/>
          <p:nvPr/>
        </p:nvSpPr>
        <p:spPr>
          <a:xfrm>
            <a:off x="5661248" y="8545485"/>
            <a:ext cx="360040" cy="29168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xmlns="" id="{4D2649B3-2925-46AA-9E16-B653271C32E0}"/>
              </a:ext>
            </a:extLst>
          </p:cNvPr>
          <p:cNvSpPr txBox="1"/>
          <p:nvPr/>
        </p:nvSpPr>
        <p:spPr>
          <a:xfrm>
            <a:off x="3570820" y="7865144"/>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20" name="角丸四角形 37">
            <a:extLst>
              <a:ext uri="{FF2B5EF4-FFF2-40B4-BE49-F238E27FC236}">
                <a16:creationId xmlns:a16="http://schemas.microsoft.com/office/drawing/2014/main" xmlns="" id="{5FA19A0D-516E-4DA0-9F34-561A0F56D579}"/>
              </a:ext>
            </a:extLst>
          </p:cNvPr>
          <p:cNvSpPr/>
          <p:nvPr/>
        </p:nvSpPr>
        <p:spPr>
          <a:xfrm>
            <a:off x="2769534" y="8875340"/>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a16="http://schemas.microsoft.com/office/drawing/2014/main" xmlns="" id="{F86B3312-07A3-4B60-84D7-CA60BA256660}"/>
              </a:ext>
            </a:extLst>
          </p:cNvPr>
          <p:cNvSpPr/>
          <p:nvPr/>
        </p:nvSpPr>
        <p:spPr>
          <a:xfrm>
            <a:off x="4966824" y="8892783"/>
            <a:ext cx="1001124" cy="27999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a16="http://schemas.microsoft.com/office/drawing/2014/main" xmlns="" id="{796B30F1-E2CA-415F-AB00-ED4C26FD9A5F}"/>
              </a:ext>
            </a:extLst>
          </p:cNvPr>
          <p:cNvSpPr/>
          <p:nvPr/>
        </p:nvSpPr>
        <p:spPr>
          <a:xfrm rot="19954377" flipH="1">
            <a:off x="4481050" y="8417636"/>
            <a:ext cx="369825" cy="5936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xmlns="" id="{7D63F730-1296-4728-8191-42E7541ADC31}"/>
              </a:ext>
            </a:extLst>
          </p:cNvPr>
          <p:cNvSpPr/>
          <p:nvPr/>
        </p:nvSpPr>
        <p:spPr>
          <a:xfrm rot="3754377" flipH="1">
            <a:off x="3956413" y="8328473"/>
            <a:ext cx="51576" cy="889541"/>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852912" y="3080792"/>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Tree>
    <p:extLst>
      <p:ext uri="{BB962C8B-B14F-4D97-AF65-F5344CB8AC3E}">
        <p14:creationId xmlns:p14="http://schemas.microsoft.com/office/powerpoint/2010/main" val="27841191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xmlns="" val="20000"/>
                    </a:ext>
                  </a:extLst>
                </a:gridCol>
                <a:gridCol w="739086">
                  <a:extLst>
                    <a:ext uri="{9D8B030D-6E8A-4147-A177-3AD203B41FA5}">
                      <a16:colId xmlns:a16="http://schemas.microsoft.com/office/drawing/2014/main" xmlns="" val="20001"/>
                    </a:ext>
                  </a:extLst>
                </a:gridCol>
                <a:gridCol w="735900">
                  <a:extLst>
                    <a:ext uri="{9D8B030D-6E8A-4147-A177-3AD203B41FA5}">
                      <a16:colId xmlns:a16="http://schemas.microsoft.com/office/drawing/2014/main" xmlns="" val="20002"/>
                    </a:ext>
                  </a:extLst>
                </a:gridCol>
                <a:gridCol w="735900">
                  <a:extLst>
                    <a:ext uri="{9D8B030D-6E8A-4147-A177-3AD203B41FA5}">
                      <a16:colId xmlns:a16="http://schemas.microsoft.com/office/drawing/2014/main" xmlns="" val="20003"/>
                    </a:ext>
                  </a:extLst>
                </a:gridCol>
                <a:gridCol w="735900">
                  <a:extLst>
                    <a:ext uri="{9D8B030D-6E8A-4147-A177-3AD203B41FA5}">
                      <a16:colId xmlns:a16="http://schemas.microsoft.com/office/drawing/2014/main" xmlns="" val="20004"/>
                    </a:ext>
                  </a:extLst>
                </a:gridCol>
                <a:gridCol w="735900">
                  <a:extLst>
                    <a:ext uri="{9D8B030D-6E8A-4147-A177-3AD203B41FA5}">
                      <a16:colId xmlns:a16="http://schemas.microsoft.com/office/drawing/2014/main" xmlns="" val="20005"/>
                    </a:ext>
                  </a:extLst>
                </a:gridCol>
                <a:gridCol w="735900">
                  <a:extLst>
                    <a:ext uri="{9D8B030D-6E8A-4147-A177-3AD203B41FA5}">
                      <a16:colId xmlns:a16="http://schemas.microsoft.com/office/drawing/2014/main" xmlns="" val="20006"/>
                    </a:ext>
                  </a:extLst>
                </a:gridCol>
                <a:gridCol w="735900">
                  <a:extLst>
                    <a:ext uri="{9D8B030D-6E8A-4147-A177-3AD203B41FA5}">
                      <a16:colId xmlns:a16="http://schemas.microsoft.com/office/drawing/2014/main" xmlns=""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xmlns=""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
        <p:nvSpPr>
          <p:cNvPr id="17" name="四角形吹き出し 16"/>
          <p:cNvSpPr/>
          <p:nvPr/>
        </p:nvSpPr>
        <p:spPr>
          <a:xfrm>
            <a:off x="2708920" y="232899"/>
            <a:ext cx="2508180"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・下表は都府県の交付単価です。</a:t>
            </a:r>
            <a:endParaRPr lang="en-US" altLang="ja-JP" sz="1050" dirty="0">
              <a:solidFill>
                <a:srgbClr val="FF0000"/>
              </a:solidFill>
            </a:endParaRPr>
          </a:p>
          <a:p>
            <a:pPr>
              <a:defRPr/>
            </a:pPr>
            <a:r>
              <a:rPr lang="ja-JP" altLang="en-US" sz="1050" dirty="0">
                <a:solidFill>
                  <a:srgbClr val="FF0000"/>
                </a:solidFill>
              </a:rPr>
              <a:t>・都道府県において別途交付単価を設定している場合には適宜追加・修正してください。</a:t>
            </a:r>
            <a:endParaRPr lang="en-US" altLang="ja-JP" sz="1050" dirty="0">
              <a:solidFill>
                <a:srgbClr val="FF0000"/>
              </a:solidFill>
            </a:endParaRP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P26</a:t>
            </a:r>
            <a:r>
              <a:rPr lang="ja-JP" altLang="en-US" sz="1000" dirty="0">
                <a:latin typeface="+mj-ea"/>
                <a:ea typeface="+mj-ea"/>
              </a:rPr>
              <a:t>～</a:t>
            </a:r>
            <a:r>
              <a:rPr lang="en-US" altLang="ja-JP" sz="1000" dirty="0">
                <a:latin typeface="+mj-ea"/>
                <a:ea typeface="+mj-ea"/>
              </a:rPr>
              <a:t>28</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20401103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都道府県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362051"/>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都道府県知事が策定する「要綱基本方針」に位置づけられた交付金の算定の対象とする農振農用地区域外農用地の例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・多面的機能の発揮を図るための取組を、農振農用地区域内の農用地と一体的に取り組む必要があると認められる農用地</a:t>
            </a: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
        <p:nvSpPr>
          <p:cNvPr id="27" name="フリーフォーム 26"/>
          <p:cNvSpPr/>
          <p:nvPr/>
        </p:nvSpPr>
        <p:spPr>
          <a:xfrm rot="16200000" flipH="1" flipV="1">
            <a:off x="315913" y="3327390"/>
            <a:ext cx="485419" cy="26814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a:extLst>
              <a:ext uri="{FF2B5EF4-FFF2-40B4-BE49-F238E27FC236}">
                <a16:creationId xmlns:a16="http://schemas.microsoft.com/office/drawing/2014/main" xmlns="" id="{7EF697CE-1B7E-46D5-A838-21B806839C99}"/>
              </a:ext>
            </a:extLst>
          </p:cNvPr>
          <p:cNvPicPr>
            <a:picLocks noChangeAspect="1"/>
          </p:cNvPicPr>
          <p:nvPr/>
        </p:nvPicPr>
        <p:blipFill>
          <a:blip r:embed="rId3"/>
          <a:stretch>
            <a:fillRect/>
          </a:stretch>
        </p:blipFill>
        <p:spPr>
          <a:xfrm>
            <a:off x="499093" y="1628402"/>
            <a:ext cx="5807693" cy="763494"/>
          </a:xfrm>
          <a:prstGeom prst="rect">
            <a:avLst/>
          </a:prstGeom>
        </p:spPr>
      </p:pic>
      <p:pic>
        <p:nvPicPr>
          <p:cNvPr id="10" name="図 9">
            <a:extLst>
              <a:ext uri="{FF2B5EF4-FFF2-40B4-BE49-F238E27FC236}">
                <a16:creationId xmlns:a16="http://schemas.microsoft.com/office/drawing/2014/main" xmlns="" id="{9B85A362-82EE-40D4-9D98-78230931D893}"/>
              </a:ext>
            </a:extLst>
          </p:cNvPr>
          <p:cNvPicPr>
            <a:picLocks noChangeAspect="1"/>
          </p:cNvPicPr>
          <p:nvPr/>
        </p:nvPicPr>
        <p:blipFill>
          <a:blip r:embed="rId4"/>
          <a:stretch>
            <a:fillRect/>
          </a:stretch>
        </p:blipFill>
        <p:spPr>
          <a:xfrm>
            <a:off x="692696" y="3335681"/>
            <a:ext cx="5054401" cy="1620400"/>
          </a:xfrm>
          <a:prstGeom prst="rect">
            <a:avLst/>
          </a:prstGeom>
        </p:spPr>
      </p:pic>
    </p:spTree>
    <p:extLst>
      <p:ext uri="{BB962C8B-B14F-4D97-AF65-F5344CB8AC3E}">
        <p14:creationId xmlns:p14="http://schemas.microsoft.com/office/powerpoint/2010/main" val="26818501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xmlns="" id="{BEFAAD88-3D30-4D46-A217-AC25D80C109D}"/>
              </a:ext>
            </a:extLst>
          </p:cNvPr>
          <p:cNvPicPr>
            <a:picLocks noChangeAspect="1"/>
          </p:cNvPicPr>
          <p:nvPr/>
        </p:nvPicPr>
        <p:blipFill>
          <a:blip r:embed="rId3"/>
          <a:stretch>
            <a:fillRect/>
          </a:stretch>
        </p:blipFill>
        <p:spPr>
          <a:xfrm>
            <a:off x="197157" y="2269421"/>
            <a:ext cx="6054579" cy="5533742"/>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13" name="テキスト ボックス 12"/>
          <p:cNvSpPr txBox="1"/>
          <p:nvPr/>
        </p:nvSpPr>
        <p:spPr>
          <a:xfrm>
            <a:off x="1871792" y="226500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37452" y="2404846"/>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latin typeface="+mj-ea"/>
                <a:ea typeface="+mj-ea"/>
              </a:rPr>
              <a:t>（</a:t>
            </a:r>
            <a:r>
              <a:rPr lang="en-US" altLang="ja-JP" sz="1000" dirty="0">
                <a:latin typeface="+mj-ea"/>
                <a:ea typeface="+mj-ea"/>
              </a:rPr>
              <a:t>P.22</a:t>
            </a:r>
            <a:r>
              <a:rPr lang="ja-JP" altLang="en-US" sz="1000" dirty="0">
                <a:latin typeface="+mj-ea"/>
                <a:ea typeface="+mj-ea"/>
              </a:rPr>
              <a:t>を参照）５年間で実施する予定の「地域資源の</a:t>
            </a:r>
            <a:r>
              <a:rPr lang="ja-JP" altLang="en-US" sz="1000" dirty="0"/>
              <a:t>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4112773" y="2444955"/>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5" name="フリーフォーム 20">
            <a:extLst>
              <a:ext uri="{FF2B5EF4-FFF2-40B4-BE49-F238E27FC236}">
                <a16:creationId xmlns:a16="http://schemas.microsoft.com/office/drawing/2014/main" xmlns="" id="{2E2903C5-11B4-4B48-812C-EC058DB27C6F}"/>
              </a:ext>
            </a:extLst>
          </p:cNvPr>
          <p:cNvSpPr/>
          <p:nvPr/>
        </p:nvSpPr>
        <p:spPr>
          <a:xfrm rot="333408" flipV="1">
            <a:off x="2847702" y="3992282"/>
            <a:ext cx="916048" cy="255929"/>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8">
            <a:extLst>
              <a:ext uri="{FF2B5EF4-FFF2-40B4-BE49-F238E27FC236}">
                <a16:creationId xmlns:a16="http://schemas.microsoft.com/office/drawing/2014/main" xmlns="" id="{56505F4B-8885-40D1-A59F-C1033B1A8856}"/>
              </a:ext>
            </a:extLst>
          </p:cNvPr>
          <p:cNvSpPr/>
          <p:nvPr/>
        </p:nvSpPr>
        <p:spPr>
          <a:xfrm>
            <a:off x="899684" y="3726054"/>
            <a:ext cx="1944216" cy="4181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a16="http://schemas.microsoft.com/office/drawing/2014/main" xmlns="" id="{98305760-7643-4C5C-A063-C8A5E41D7089}"/>
              </a:ext>
            </a:extLst>
          </p:cNvPr>
          <p:cNvSpPr txBox="1"/>
          <p:nvPr/>
        </p:nvSpPr>
        <p:spPr>
          <a:xfrm>
            <a:off x="3719478" y="4154118"/>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7" name="テキスト ボックス 26">
            <a:extLst>
              <a:ext uri="{FF2B5EF4-FFF2-40B4-BE49-F238E27FC236}">
                <a16:creationId xmlns:a16="http://schemas.microsoft.com/office/drawing/2014/main" xmlns="" id="{622A43DF-1876-4AB1-9C0C-17D80E7ADC7A}"/>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35673401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xmlns="" id="{AECF5182-DE6F-4071-ABDC-F878F9C6385D}"/>
              </a:ext>
            </a:extLst>
          </p:cNvPr>
          <p:cNvPicPr>
            <a:picLocks noChangeAspect="1"/>
          </p:cNvPicPr>
          <p:nvPr/>
        </p:nvPicPr>
        <p:blipFill rotWithShape="1">
          <a:blip r:embed="rId3"/>
          <a:srcRect l="-1" t="1544" r="390"/>
          <a:stretch/>
        </p:blipFill>
        <p:spPr>
          <a:xfrm>
            <a:off x="429921" y="4744895"/>
            <a:ext cx="5807392" cy="4732468"/>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181588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p>
          <a:p>
            <a:pPr indent="144000"/>
            <a:r>
              <a:rPr lang="ja-JP" altLang="en-US"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」をとりまとめる必要があります。</a:t>
            </a:r>
          </a:p>
          <a:p>
            <a:pPr indent="144000">
              <a:spcAft>
                <a:spcPts val="600"/>
              </a:spcAft>
            </a:pPr>
            <a:endParaRPr lang="en-US" altLang="ja-JP" dirty="0">
              <a:latin typeface="HG丸ｺﾞｼｯｸM-PRO" pitchFamily="50" charset="-128"/>
              <a:ea typeface="HG丸ｺﾞｼｯｸM-PRO" pitchFamily="50" charset="-128"/>
            </a:endParaRPr>
          </a:p>
        </p:txBody>
      </p:sp>
      <p:sp>
        <p:nvSpPr>
          <p:cNvPr id="10" name="テキスト ボックス 9"/>
          <p:cNvSpPr txBox="1"/>
          <p:nvPr/>
        </p:nvSpPr>
        <p:spPr>
          <a:xfrm>
            <a:off x="404664" y="4364414"/>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2704272"/>
            <a:ext cx="4032448" cy="1631508"/>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87282" y="3009633"/>
            <a:ext cx="3707491" cy="110799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dirty="0">
                <a:latin typeface="+mn-ea"/>
                <a:ea typeface="+mn-ea"/>
              </a:rPr>
              <a:t>P.56</a:t>
            </a:r>
            <a:r>
              <a:rPr lang="ja-JP" altLang="en-US" dirty="0">
                <a:latin typeface="+mn-ea"/>
                <a:ea typeface="+mn-ea"/>
              </a:rPr>
              <a:t>～</a:t>
            </a:r>
            <a:r>
              <a:rPr lang="en-US" altLang="ja-JP" dirty="0">
                <a:latin typeface="+mn-ea"/>
                <a:ea typeface="+mn-ea"/>
              </a:rPr>
              <a:t>63</a:t>
            </a:r>
            <a:r>
              <a:rPr lang="ja-JP" altLang="en-US" dirty="0">
                <a:latin typeface="+mn-ea"/>
                <a:ea typeface="+mn-ea"/>
              </a:rPr>
              <a:t>参照）</a:t>
            </a:r>
            <a:endParaRPr lang="en-US" altLang="ja-JP" dirty="0">
              <a:latin typeface="+mn-ea"/>
              <a:ea typeface="+mn-ea"/>
            </a:endParaRPr>
          </a:p>
        </p:txBody>
      </p:sp>
      <p:sp>
        <p:nvSpPr>
          <p:cNvPr id="19" name="角丸四角形 18"/>
          <p:cNvSpPr/>
          <p:nvPr/>
        </p:nvSpPr>
        <p:spPr>
          <a:xfrm>
            <a:off x="701716" y="2728130"/>
            <a:ext cx="2799292" cy="18466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u="sng" dirty="0">
                <a:solidFill>
                  <a:schemeClr val="tx1"/>
                </a:solidFill>
                <a:latin typeface="+mn-ea"/>
              </a:rPr>
              <a:t>※</a:t>
            </a:r>
            <a:r>
              <a:rPr lang="ja-JP" altLang="en-US"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P.64</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6" name="図 5">
            <a:extLst>
              <a:ext uri="{FF2B5EF4-FFF2-40B4-BE49-F238E27FC236}">
                <a16:creationId xmlns:a16="http://schemas.microsoft.com/office/drawing/2014/main" xmlns="" id="{349951EB-D3A0-403C-951D-653C4E0F3748}"/>
              </a:ext>
            </a:extLst>
          </p:cNvPr>
          <p:cNvPicPr>
            <a:picLocks noChangeAspect="1"/>
          </p:cNvPicPr>
          <p:nvPr/>
        </p:nvPicPr>
        <p:blipFill>
          <a:blip r:embed="rId4"/>
          <a:stretch>
            <a:fillRect/>
          </a:stretch>
        </p:blipFill>
        <p:spPr>
          <a:xfrm>
            <a:off x="4564851" y="2820463"/>
            <a:ext cx="2120838" cy="1429260"/>
          </a:xfrm>
          <a:prstGeom prst="rect">
            <a:avLst/>
          </a:prstGeom>
        </p:spPr>
      </p:pic>
    </p:spTree>
    <p:extLst>
      <p:ext uri="{BB962C8B-B14F-4D97-AF65-F5344CB8AC3E}">
        <p14:creationId xmlns:p14="http://schemas.microsoft.com/office/powerpoint/2010/main" val="5690637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図 2">
            <a:extLst>
              <a:ext uri="{FF2B5EF4-FFF2-40B4-BE49-F238E27FC236}">
                <a16:creationId xmlns:a16="http://schemas.microsoft.com/office/drawing/2014/main" xmlns="" id="{EF676FA0-6072-4CD6-B49A-150278D6F4A8}"/>
              </a:ext>
            </a:extLst>
          </p:cNvPr>
          <p:cNvPicPr>
            <a:picLocks noChangeAspect="1"/>
          </p:cNvPicPr>
          <p:nvPr/>
        </p:nvPicPr>
        <p:blipFill>
          <a:blip r:embed="rId3"/>
          <a:stretch>
            <a:fillRect/>
          </a:stretch>
        </p:blipFill>
        <p:spPr>
          <a:xfrm>
            <a:off x="747078" y="3285131"/>
            <a:ext cx="5327748" cy="6308925"/>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地域資源の質的向上を図る共同活動は、「①施設の軽微な補修」、「②農村環境保全活動」、「③多面的機能の増進を図る活動」の３つで構成されます。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①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・「②農村環境保全活動」の活動は、都道府県が策定する要綱基本方針に定められたテーマについて１つ以上を選択し、テーマに該当する活動を毎年度１つ以上実施します（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P.65</a:t>
            </a:r>
            <a:r>
              <a:rPr lang="ja-JP" altLang="en-US" dirty="0">
                <a:latin typeface="HG丸ｺﾞｼｯｸM-PRO" panose="020F0600000000000000" pitchFamily="50" charset="-128"/>
                <a:ea typeface="HG丸ｺﾞｼｯｸM-PRO" panose="020F0600000000000000" pitchFamily="50" charset="-128"/>
              </a:rPr>
              <a:t>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・「③多面的機能の増進を図る活動」への取組は任意とし、取り組まない場合の交付単価は、基本単価に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980729" y="4792241"/>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665944" y="7257256"/>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33225" y="8097171"/>
            <a:ext cx="1783437" cy="124831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37404" y="804934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P.65</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98048" y="9002640"/>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77292" y="9055785"/>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105150" y="3419409"/>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980728" y="7446992"/>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6615669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図 50">
            <a:extLst>
              <a:ext uri="{FF2B5EF4-FFF2-40B4-BE49-F238E27FC236}">
                <a16:creationId xmlns:a16="http://schemas.microsoft.com/office/drawing/2014/main" xmlns="" id="{B71D17BC-E571-417F-8DFE-B685A113931D}"/>
              </a:ext>
            </a:extLst>
          </p:cNvPr>
          <p:cNvPicPr>
            <a:picLocks noChangeAspect="1"/>
          </p:cNvPicPr>
          <p:nvPr/>
        </p:nvPicPr>
        <p:blipFill rotWithShape="1">
          <a:blip r:embed="rId3"/>
          <a:srcRect t="944" b="93264"/>
          <a:stretch/>
        </p:blipFill>
        <p:spPr>
          <a:xfrm>
            <a:off x="649598" y="380020"/>
            <a:ext cx="4746353" cy="214068"/>
          </a:xfrm>
          <a:prstGeom prst="rect">
            <a:avLst/>
          </a:prstGeom>
        </p:spPr>
      </p:pic>
      <p:pic>
        <p:nvPicPr>
          <p:cNvPr id="6" name="図 5">
            <a:extLst>
              <a:ext uri="{FF2B5EF4-FFF2-40B4-BE49-F238E27FC236}">
                <a16:creationId xmlns:a16="http://schemas.microsoft.com/office/drawing/2014/main" xmlns="" id="{10928C0B-AE66-4640-A496-F91EC659A3C2}"/>
              </a:ext>
            </a:extLst>
          </p:cNvPr>
          <p:cNvPicPr>
            <a:picLocks noChangeAspect="1"/>
          </p:cNvPicPr>
          <p:nvPr/>
        </p:nvPicPr>
        <p:blipFill>
          <a:blip r:embed="rId4"/>
          <a:stretch>
            <a:fillRect/>
          </a:stretch>
        </p:blipFill>
        <p:spPr>
          <a:xfrm>
            <a:off x="729773" y="614257"/>
            <a:ext cx="4543137" cy="3563030"/>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7127" y="6825207"/>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xmlns="" id="{48CD8D0C-E20A-4728-8B4E-1D18DB3AD7A9}"/>
              </a:ext>
            </a:extLst>
          </p:cNvPr>
          <p:cNvPicPr>
            <a:picLocks noChangeAspect="1"/>
          </p:cNvPicPr>
          <p:nvPr/>
        </p:nvPicPr>
        <p:blipFill rotWithShape="1">
          <a:blip r:embed="rId5"/>
          <a:srcRect t="21495"/>
          <a:stretch/>
        </p:blipFill>
        <p:spPr>
          <a:xfrm>
            <a:off x="665197" y="7305608"/>
            <a:ext cx="4943780" cy="2375724"/>
          </a:xfrm>
          <a:prstGeom prst="rect">
            <a:avLst/>
          </a:prstGeom>
        </p:spPr>
      </p:pic>
      <p:pic>
        <p:nvPicPr>
          <p:cNvPr id="61" name="図 60">
            <a:extLst>
              <a:ext uri="{FF2B5EF4-FFF2-40B4-BE49-F238E27FC236}">
                <a16:creationId xmlns:a16="http://schemas.microsoft.com/office/drawing/2014/main" xmlns="" id="{6B54A441-218B-403A-A2F2-3A8ADE2E97D8}"/>
              </a:ext>
            </a:extLst>
          </p:cNvPr>
          <p:cNvPicPr>
            <a:picLocks noChangeAspect="1"/>
          </p:cNvPicPr>
          <p:nvPr/>
        </p:nvPicPr>
        <p:blipFill rotWithShape="1">
          <a:blip r:embed="rId6"/>
          <a:srcRect b="77386"/>
          <a:stretch/>
        </p:blipFill>
        <p:spPr>
          <a:xfrm>
            <a:off x="576000" y="6788122"/>
            <a:ext cx="4924977" cy="621983"/>
          </a:xfrm>
          <a:prstGeom prst="rect">
            <a:avLst/>
          </a:prstGeom>
        </p:spPr>
      </p:pic>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となることが明らかな場合、都道府県の要綱基本方針に基づき、様式第１－４号「長寿命化整備計画書」を作成します。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694747" y="9325048"/>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082472" y="9181032"/>
            <a:ext cx="618336" cy="281441"/>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6"/>
            <a:ext cx="537153" cy="48313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P.67</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131833" y="988917"/>
            <a:ext cx="1477513" cy="127094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700387" y="1306881"/>
            <a:ext cx="660932"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427260" y="255468"/>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700386" y="344487"/>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3726986" y="7257256"/>
            <a:ext cx="2990902"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P.15</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4268713" y="8667799"/>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4175369" y="8654407"/>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356992" y="920552"/>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P.66</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162350" y="2284780"/>
            <a:ext cx="571561" cy="169113"/>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7" name="カギ線コネクタ 6"/>
          <p:cNvCxnSpPr>
            <a:cxnSpLocks/>
            <a:stCxn id="34" idx="1"/>
          </p:cNvCxnSpPr>
          <p:nvPr/>
        </p:nvCxnSpPr>
        <p:spPr>
          <a:xfrm rot="10800000" flipV="1">
            <a:off x="729773" y="1624390"/>
            <a:ext cx="402060" cy="1270947"/>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556792" y="3780432"/>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0" name="テキスト ボックス 49"/>
          <p:cNvSpPr txBox="1"/>
          <p:nvPr/>
        </p:nvSpPr>
        <p:spPr>
          <a:xfrm>
            <a:off x="4567749" y="3122488"/>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
        <p:nvSpPr>
          <p:cNvPr id="53" name="フリーフォーム 52"/>
          <p:cNvSpPr/>
          <p:nvPr/>
        </p:nvSpPr>
        <p:spPr>
          <a:xfrm flipH="1">
            <a:off x="1654922" y="3231546"/>
            <a:ext cx="189274" cy="548886"/>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59119" y="2945535"/>
            <a:ext cx="189274" cy="84802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743704" y="204274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2631069" y="198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テキスト ボックス 45"/>
          <p:cNvSpPr txBox="1"/>
          <p:nvPr/>
        </p:nvSpPr>
        <p:spPr>
          <a:xfrm>
            <a:off x="2444515" y="2342798"/>
            <a:ext cx="4311701"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を毎年度実施してください。ただし、農業地域類型区分の「中間農業地域」または、「山間農業地域」、地域振興立法８法地域に該当する場合は、広報活動の実施を必ずしも求めるものではありません。</a:t>
            </a:r>
            <a:endParaRPr lang="en-US" altLang="ja-JP" sz="900" dirty="0">
              <a:solidFill>
                <a:srgbClr val="000000"/>
              </a:solidFill>
              <a:latin typeface="+mj-ea"/>
              <a:ea typeface="+mj-ea"/>
            </a:endParaRPr>
          </a:p>
        </p:txBody>
      </p:sp>
      <p:sp>
        <p:nvSpPr>
          <p:cNvPr id="58" name="フリーフォーム 57"/>
          <p:cNvSpPr/>
          <p:nvPr/>
        </p:nvSpPr>
        <p:spPr>
          <a:xfrm>
            <a:off x="1774600" y="2366270"/>
            <a:ext cx="669915" cy="5588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a16="http://schemas.microsoft.com/office/drawing/2014/main" xmlns="" id="{BE2096F8-BACC-48D1-845C-BD0E87E1A2FD}"/>
              </a:ext>
            </a:extLst>
          </p:cNvPr>
          <p:cNvSpPr/>
          <p:nvPr/>
        </p:nvSpPr>
        <p:spPr>
          <a:xfrm>
            <a:off x="2739538" y="3386980"/>
            <a:ext cx="1812016" cy="9927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43716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5A92690E-4E91-41BB-B602-24385B075D20}"/>
              </a:ext>
            </a:extLst>
          </p:cNvPr>
          <p:cNvPicPr>
            <a:picLocks noChangeAspect="1"/>
          </p:cNvPicPr>
          <p:nvPr/>
        </p:nvPicPr>
        <p:blipFill>
          <a:blip r:embed="rId3"/>
          <a:stretch>
            <a:fillRect/>
          </a:stretch>
        </p:blipFill>
        <p:spPr>
          <a:xfrm>
            <a:off x="826618" y="429504"/>
            <a:ext cx="5417596" cy="2749431"/>
          </a:xfrm>
          <a:prstGeom prst="rect">
            <a:avLst/>
          </a:prstGeom>
        </p:spPr>
      </p:pic>
      <p:pic>
        <p:nvPicPr>
          <p:cNvPr id="3" name="図 2">
            <a:extLst>
              <a:ext uri="{FF2B5EF4-FFF2-40B4-BE49-F238E27FC236}">
                <a16:creationId xmlns:a16="http://schemas.microsoft.com/office/drawing/2014/main" xmlns="" id="{88F9C29F-75B0-458D-B390-DBB6847A40B9}"/>
              </a:ext>
            </a:extLst>
          </p:cNvPr>
          <p:cNvPicPr>
            <a:picLocks noChangeAspect="1"/>
          </p:cNvPicPr>
          <p:nvPr/>
        </p:nvPicPr>
        <p:blipFill rotWithShape="1">
          <a:blip r:embed="rId4"/>
          <a:srcRect t="44874"/>
          <a:stretch/>
        </p:blipFill>
        <p:spPr>
          <a:xfrm>
            <a:off x="577331" y="3184623"/>
            <a:ext cx="5846713" cy="3443139"/>
          </a:xfrm>
          <a:prstGeom prst="rect">
            <a:avLst/>
          </a:prstGeom>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180508" y="242168"/>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pic>
        <p:nvPicPr>
          <p:cNvPr id="16"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39155" y="6816824"/>
            <a:ext cx="6012000" cy="2816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0688" y="6969224"/>
            <a:ext cx="5760000" cy="2435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テキスト ボックス 16"/>
          <p:cNvSpPr txBox="1"/>
          <p:nvPr/>
        </p:nvSpPr>
        <p:spPr>
          <a:xfrm>
            <a:off x="3429000" y="6681192"/>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・これは加算措置の「農地維持支払の小規模集落支援」に取り組む場合の記入例です。取り組む加算措置に応じて様式を記入して活動計画書に添付してください。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8" name="角丸四角形 17"/>
          <p:cNvSpPr/>
          <p:nvPr/>
        </p:nvSpPr>
        <p:spPr>
          <a:xfrm>
            <a:off x="4077072" y="7761312"/>
            <a:ext cx="2340232" cy="108012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18"/>
          <p:cNvSpPr txBox="1"/>
          <p:nvPr/>
        </p:nvSpPr>
        <p:spPr>
          <a:xfrm>
            <a:off x="3644704" y="9129464"/>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
        <p:nvSpPr>
          <p:cNvPr id="20" name="フリーフォーム 19"/>
          <p:cNvSpPr/>
          <p:nvPr/>
        </p:nvSpPr>
        <p:spPr>
          <a:xfrm rot="10800000" flipV="1">
            <a:off x="3872395" y="8697416"/>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266301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924699" cy="8351838"/>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a:t>
            </a:r>
            <a:r>
              <a:rPr lang="zh-TW" altLang="en-US" sz="1400" b="1" dirty="0">
                <a:latin typeface="ＭＳ ゴシック" panose="020B0609070205080204" pitchFamily="49" charset="-128"/>
                <a:ea typeface="ＭＳ ゴシック" panose="020B0609070205080204" pitchFamily="49" charset="-128"/>
              </a:rPr>
              <a:t>地域資源</a:t>
            </a:r>
            <a:r>
              <a:rPr lang="ja-JP" altLang="en-US" sz="1400" b="1" dirty="0">
                <a:latin typeface="ＭＳ ゴシック" panose="020B0609070205080204" pitchFamily="49" charset="-128"/>
                <a:ea typeface="ＭＳ ゴシック" panose="020B0609070205080204" pitchFamily="49" charset="-128"/>
              </a:rPr>
              <a:t>保全</a:t>
            </a:r>
            <a:r>
              <a:rPr lang="zh-TW" altLang="en-US" sz="1400" b="1" dirty="0">
                <a:latin typeface="ＭＳ ゴシック" panose="020B0609070205080204" pitchFamily="49" charset="-128"/>
                <a:ea typeface="ＭＳ ゴシック" panose="020B0609070205080204" pitchFamily="49" charset="-128"/>
              </a:rPr>
              <a:t>管理構想</a:t>
            </a:r>
            <a:r>
              <a:rPr lang="ja-JP" altLang="en-US" sz="1400" b="1" dirty="0">
                <a:latin typeface="ＭＳ ゴシック" panose="020B0609070205080204" pitchFamily="49" charset="-128"/>
                <a:ea typeface="ＭＳ ゴシック" panose="020B0609070205080204" pitchFamily="49" charset="-128"/>
              </a:rPr>
              <a:t>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活動番号表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793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20" y="992188"/>
            <a:ext cx="179600" cy="8351838"/>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４</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r>
              <a:rPr lang="ja-JP" altLang="en-US" sz="1400" dirty="0">
                <a:latin typeface="+mn-ea"/>
              </a:rPr>
              <a:t>６</a:t>
            </a:r>
            <a:endParaRPr lang="en-US" altLang="ja-JP" sz="1400" dirty="0">
              <a:latin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en-US" altLang="ja-JP" sz="1400" dirty="0">
                <a:latin typeface="+mn-ea"/>
              </a:rPr>
              <a:t>12</a:t>
            </a:r>
          </a:p>
          <a:p>
            <a:pPr algn="r" eaLnBrk="1" hangingPunct="1">
              <a:lnSpc>
                <a:spcPct val="150000"/>
              </a:lnSpc>
              <a:defRPr/>
            </a:pPr>
            <a:r>
              <a:rPr lang="en-US" altLang="ja-JP" sz="1400" dirty="0">
                <a:latin typeface="+mn-ea"/>
              </a:rPr>
              <a:t>14</a:t>
            </a:r>
          </a:p>
          <a:p>
            <a:pPr algn="r" eaLnBrk="1" hangingPunct="1">
              <a:lnSpc>
                <a:spcPct val="150000"/>
              </a:lnSpc>
              <a:defRPr/>
            </a:pPr>
            <a:r>
              <a:rPr lang="en-US" altLang="ja-JP" sz="1400" dirty="0">
                <a:latin typeface="+mn-ea"/>
              </a:rPr>
              <a:t>29</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34</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64</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68</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5">
            <a:extLst>
              <a:ext uri="{FF2B5EF4-FFF2-40B4-BE49-F238E27FC236}">
                <a16:creationId xmlns:a16="http://schemas.microsoft.com/office/drawing/2014/main" xmlns=""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22" name="角丸四角形 21"/>
          <p:cNvSpPr/>
          <p:nvPr/>
        </p:nvSpPr>
        <p:spPr>
          <a:xfrm>
            <a:off x="455249" y="638334"/>
            <a:ext cx="6012001" cy="9012564"/>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5647" y="3860295"/>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E1DB13B9-9E40-47FD-A131-972782FD4177}"/>
              </a:ext>
            </a:extLst>
          </p:cNvPr>
          <p:cNvPicPr>
            <a:picLocks noChangeAspect="1"/>
          </p:cNvPicPr>
          <p:nvPr/>
        </p:nvPicPr>
        <p:blipFill>
          <a:blip r:embed="rId3"/>
          <a:stretch>
            <a:fillRect/>
          </a:stretch>
        </p:blipFill>
        <p:spPr>
          <a:xfrm>
            <a:off x="872443" y="3944189"/>
            <a:ext cx="4445383" cy="1940556"/>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26</a:t>
            </a:r>
          </a:p>
        </p:txBody>
      </p:sp>
      <p:sp>
        <p:nvSpPr>
          <p:cNvPr id="23" name="テキスト ボックス 4"/>
          <p:cNvSpPr txBox="1">
            <a:spLocks noChangeArrowheads="1"/>
          </p:cNvSpPr>
          <p:nvPr/>
        </p:nvSpPr>
        <p:spPr bwMode="auto">
          <a:xfrm>
            <a:off x="394142" y="77029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（１）農地維持支払の小規模集落支援（平成</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既存活動組織が小規模集落を取り込み、集落間で連携して保全管理を行う場合、農地維持支払交付金に、新たに取り込んだ農用地面積に応じた加算を行います。</a:t>
            </a:r>
            <a:endPar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なお、１小規模集落当たりの加算上限額は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万円、活動組織当たりの合計加算上限額は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万円となります。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四角形吹き出し 16"/>
          <p:cNvSpPr/>
          <p:nvPr/>
        </p:nvSpPr>
        <p:spPr>
          <a:xfrm>
            <a:off x="4078956" y="30915"/>
            <a:ext cx="250818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（都道府県・市町村向け記述）</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・都道府県において別途加算単価を設定している場合には適宜追加・修正してください。</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加算措置を受ける場合は、活動計画書に「４．加算措置」の様式を添付して下さい。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54" name="テキスト ボックス 4"/>
          <p:cNvSpPr txBox="1">
            <a:spLocks noChangeArrowheads="1"/>
          </p:cNvSpPr>
          <p:nvPr/>
        </p:nvSpPr>
        <p:spPr bwMode="auto">
          <a:xfrm>
            <a:off x="443075" y="1823042"/>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テキスト ボックス 4"/>
          <p:cNvSpPr txBox="1">
            <a:spLocks noChangeArrowheads="1"/>
          </p:cNvSpPr>
          <p:nvPr/>
        </p:nvSpPr>
        <p:spPr bwMode="auto">
          <a:xfrm>
            <a:off x="433646" y="6001412"/>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（３）資源向上支払（共同）の農村協働力の深化に向けた活動への支援（令和元年度拡充）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組織が下記の要件を満たした場合、資源向上支払交付金において単価の加算を行います。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役員に女性が２名以上選任されていない場合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①、②、</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役員に女性が２名以上選任されてる場合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①、②、</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①多面的機能の更なる増進に向けた活動への支援を受けること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②農業者以外の参画割合が４割以上であること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③構成員の総人数の８割以上が参加する実践活動を実施すること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④構成員の総人数の６割以上が参加する実践活動を毎年度２種以上それぞれ別の日に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graphicFrame>
        <p:nvGraphicFramePr>
          <p:cNvPr id="24" name="表 23"/>
          <p:cNvGraphicFramePr>
            <a:graphicFrameLocks noGrp="1"/>
          </p:cNvGraphicFramePr>
          <p:nvPr/>
        </p:nvGraphicFramePr>
        <p:xfrm>
          <a:off x="603606" y="7957715"/>
          <a:ext cx="5444854" cy="1266971"/>
        </p:xfrm>
        <a:graphic>
          <a:graphicData uri="http://schemas.openxmlformats.org/drawingml/2006/table">
            <a:tbl>
              <a:tblPr/>
              <a:tblGrid>
                <a:gridCol w="560242">
                  <a:extLst>
                    <a:ext uri="{9D8B030D-6E8A-4147-A177-3AD203B41FA5}">
                      <a16:colId xmlns:a16="http://schemas.microsoft.com/office/drawing/2014/main" xmlns="" val="20000"/>
                    </a:ext>
                  </a:extLst>
                </a:gridCol>
                <a:gridCol w="814102">
                  <a:extLst>
                    <a:ext uri="{9D8B030D-6E8A-4147-A177-3AD203B41FA5}">
                      <a16:colId xmlns:a16="http://schemas.microsoft.com/office/drawing/2014/main" xmlns="" val="20001"/>
                    </a:ext>
                  </a:extLst>
                </a:gridCol>
                <a:gridCol w="832935">
                  <a:extLst>
                    <a:ext uri="{9D8B030D-6E8A-4147-A177-3AD203B41FA5}">
                      <a16:colId xmlns:a16="http://schemas.microsoft.com/office/drawing/2014/main" xmlns="" val="20002"/>
                    </a:ext>
                  </a:extLst>
                </a:gridCol>
                <a:gridCol w="795269">
                  <a:extLst>
                    <a:ext uri="{9D8B030D-6E8A-4147-A177-3AD203B41FA5}">
                      <a16:colId xmlns:a16="http://schemas.microsoft.com/office/drawing/2014/main" xmlns="" val="20003"/>
                    </a:ext>
                  </a:extLst>
                </a:gridCol>
                <a:gridCol w="814102">
                  <a:extLst>
                    <a:ext uri="{9D8B030D-6E8A-4147-A177-3AD203B41FA5}">
                      <a16:colId xmlns:a16="http://schemas.microsoft.com/office/drawing/2014/main" xmlns="" val="20004"/>
                    </a:ext>
                  </a:extLst>
                </a:gridCol>
                <a:gridCol w="814102">
                  <a:extLst>
                    <a:ext uri="{9D8B030D-6E8A-4147-A177-3AD203B41FA5}">
                      <a16:colId xmlns:a16="http://schemas.microsoft.com/office/drawing/2014/main" xmlns="" val="20005"/>
                    </a:ext>
                  </a:extLst>
                </a:gridCol>
                <a:gridCol w="814102">
                  <a:extLst>
                    <a:ext uri="{9D8B030D-6E8A-4147-A177-3AD203B41FA5}">
                      <a16:colId xmlns:a16="http://schemas.microsoft.com/office/drawing/2014/main" xmlns=""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xmlns=""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xmlns=""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bl>
          </a:graphicData>
        </a:graphic>
      </p:graphicFrame>
      <p:sp>
        <p:nvSpPr>
          <p:cNvPr id="15" name="テキスト ボックス 39"/>
          <p:cNvSpPr txBox="1">
            <a:spLocks noChangeArrowheads="1"/>
          </p:cNvSpPr>
          <p:nvPr/>
        </p:nvSpPr>
        <p:spPr bwMode="auto">
          <a:xfrm>
            <a:off x="583170" y="7751352"/>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ts val="0"/>
              </a:spcBef>
              <a:spcAft>
                <a:spcPts val="599"/>
              </a:spcAft>
              <a:buClrTx/>
              <a:buSzTx/>
              <a:buFont typeface="Arial" charset="0"/>
              <a:buNone/>
              <a:tabLst/>
              <a:defRPr/>
            </a:pP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加算単価</a:t>
            </a: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4" name="テキスト ボックス 39"/>
          <p:cNvSpPr txBox="1">
            <a:spLocks noChangeArrowheads="1"/>
          </p:cNvSpPr>
          <p:nvPr/>
        </p:nvSpPr>
        <p:spPr bwMode="auto">
          <a:xfrm>
            <a:off x="5582540" y="7797519"/>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r" defTabSz="914400" rtl="0" eaLnBrk="1" fontAlgn="base" latinLnBrk="0" hangingPunct="1">
              <a:lnSpc>
                <a:spcPct val="100000"/>
              </a:lnSpc>
              <a:spcBef>
                <a:spcPts val="0"/>
              </a:spcBef>
              <a:spcAft>
                <a:spcPts val="599"/>
              </a:spcAft>
              <a:buClrTx/>
              <a:buSzTx/>
              <a:buFont typeface="Arial" charset="0"/>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単位：円</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a:t>
            </a:r>
          </a:p>
        </p:txBody>
      </p:sp>
      <p:sp>
        <p:nvSpPr>
          <p:cNvPr id="58" name="テキスト ボックス 4"/>
          <p:cNvSpPr txBox="1">
            <a:spLocks noChangeArrowheads="1"/>
          </p:cNvSpPr>
          <p:nvPr/>
        </p:nvSpPr>
        <p:spPr bwMode="auto">
          <a:xfrm>
            <a:off x="519711" y="9189657"/>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p:cNvSpPr txBox="1"/>
          <p:nvPr/>
        </p:nvSpPr>
        <p:spPr>
          <a:xfrm>
            <a:off x="5860688" y="3482643"/>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88" name="テキスト ボックス 87"/>
          <p:cNvSpPr txBox="1"/>
          <p:nvPr/>
        </p:nvSpPr>
        <p:spPr>
          <a:xfrm>
            <a:off x="273392" y="3461582"/>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3" name="ドーナツ 82"/>
          <p:cNvSpPr/>
          <p:nvPr/>
        </p:nvSpPr>
        <p:spPr>
          <a:xfrm>
            <a:off x="2344400" y="2874143"/>
            <a:ext cx="468000" cy="468000"/>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テキスト ボックス 83"/>
          <p:cNvSpPr txBox="1"/>
          <p:nvPr/>
        </p:nvSpPr>
        <p:spPr>
          <a:xfrm>
            <a:off x="312707" y="2958436"/>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5" name="テキスト ボックス 84"/>
          <p:cNvSpPr txBox="1"/>
          <p:nvPr/>
        </p:nvSpPr>
        <p:spPr>
          <a:xfrm>
            <a:off x="1737852" y="2895928"/>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86" name="右矢印 85"/>
          <p:cNvSpPr/>
          <p:nvPr/>
        </p:nvSpPr>
        <p:spPr>
          <a:xfrm>
            <a:off x="1694162" y="298904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右矢印 86"/>
          <p:cNvSpPr/>
          <p:nvPr/>
        </p:nvSpPr>
        <p:spPr>
          <a:xfrm>
            <a:off x="1706783" y="3495235"/>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ドーナツ 91"/>
          <p:cNvSpPr/>
          <p:nvPr/>
        </p:nvSpPr>
        <p:spPr>
          <a:xfrm>
            <a:off x="2354855" y="3354278"/>
            <a:ext cx="468000" cy="468000"/>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テキスト ボックス 88"/>
          <p:cNvSpPr txBox="1"/>
          <p:nvPr/>
        </p:nvSpPr>
        <p:spPr>
          <a:xfrm>
            <a:off x="1757891" y="3397677"/>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0" name="テキスト ボックス 89"/>
          <p:cNvSpPr txBox="1"/>
          <p:nvPr/>
        </p:nvSpPr>
        <p:spPr>
          <a:xfrm>
            <a:off x="433646" y="2745800"/>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1" name="テキスト ボックス 90"/>
          <p:cNvSpPr txBox="1"/>
          <p:nvPr/>
        </p:nvSpPr>
        <p:spPr>
          <a:xfrm>
            <a:off x="2886388" y="3598685"/>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93" name="乗算記号 92"/>
          <p:cNvSpPr/>
          <p:nvPr/>
        </p:nvSpPr>
        <p:spPr>
          <a:xfrm>
            <a:off x="5246899" y="2835217"/>
            <a:ext cx="648000" cy="648000"/>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テキスト ボックス 93"/>
          <p:cNvSpPr txBox="1"/>
          <p:nvPr/>
        </p:nvSpPr>
        <p:spPr>
          <a:xfrm>
            <a:off x="3008884" y="2756603"/>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5" name="テキスト ボックス 94"/>
          <p:cNvSpPr txBox="1"/>
          <p:nvPr/>
        </p:nvSpPr>
        <p:spPr>
          <a:xfrm>
            <a:off x="3321071" y="297344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96" name="テキスト ボックス 95"/>
          <p:cNvSpPr txBox="1"/>
          <p:nvPr/>
        </p:nvSpPr>
        <p:spPr>
          <a:xfrm>
            <a:off x="4769340" y="2971326"/>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99" name="テキスト ボックス 98"/>
          <p:cNvSpPr txBox="1"/>
          <p:nvPr/>
        </p:nvSpPr>
        <p:spPr>
          <a:xfrm>
            <a:off x="3311557" y="3434506"/>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02" name="乗算記号 101"/>
          <p:cNvSpPr/>
          <p:nvPr/>
        </p:nvSpPr>
        <p:spPr>
          <a:xfrm>
            <a:off x="5291206" y="3289580"/>
            <a:ext cx="648000" cy="648000"/>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0" name="テキスト ボックス 99"/>
          <p:cNvSpPr txBox="1"/>
          <p:nvPr/>
        </p:nvSpPr>
        <p:spPr>
          <a:xfrm>
            <a:off x="4731119" y="3410517"/>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03" name="右矢印 102"/>
          <p:cNvSpPr/>
          <p:nvPr/>
        </p:nvSpPr>
        <p:spPr>
          <a:xfrm>
            <a:off x="4731119" y="298904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4" name="右矢印 103"/>
          <p:cNvSpPr/>
          <p:nvPr/>
        </p:nvSpPr>
        <p:spPr>
          <a:xfrm>
            <a:off x="4731119" y="3508761"/>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621973" y="7155336"/>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5065752" y="6603202"/>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構成員の総人数がわかる一覧表等の提出が必要です。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4" name="フリーフォーム 43"/>
          <p:cNvSpPr/>
          <p:nvPr/>
        </p:nvSpPr>
        <p:spPr>
          <a:xfrm rot="483673" flipH="1" flipV="1">
            <a:off x="4757353" y="6931340"/>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フリーフォーム 46"/>
          <p:cNvSpPr/>
          <p:nvPr/>
        </p:nvSpPr>
        <p:spPr>
          <a:xfrm rot="16577754" flipH="1">
            <a:off x="5029442" y="4258621"/>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368872" y="3903748"/>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12" name="正方形/長方形 11"/>
          <p:cNvSpPr/>
          <p:nvPr/>
        </p:nvSpPr>
        <p:spPr>
          <a:xfrm>
            <a:off x="3258529" y="4356344"/>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a:off x="4198570" y="4358437"/>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48202" y="5356685"/>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569746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法人化）に取り組む場合は、都府県における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nvGraphicFramePr>
        <p:xfrm>
          <a:off x="555368" y="2338368"/>
          <a:ext cx="5842277" cy="943245"/>
        </p:xfrm>
        <a:graphic>
          <a:graphicData uri="http://schemas.openxmlformats.org/drawingml/2006/table">
            <a:tbl>
              <a:tblPr/>
              <a:tblGrid>
                <a:gridCol w="2232000">
                  <a:extLst>
                    <a:ext uri="{9D8B030D-6E8A-4147-A177-3AD203B41FA5}">
                      <a16:colId xmlns:a16="http://schemas.microsoft.com/office/drawing/2014/main" xmlns="" val="20000"/>
                    </a:ext>
                  </a:extLst>
                </a:gridCol>
                <a:gridCol w="2232000">
                  <a:extLst>
                    <a:ext uri="{9D8B030D-6E8A-4147-A177-3AD203B41FA5}">
                      <a16:colId xmlns:a16="http://schemas.microsoft.com/office/drawing/2014/main" xmlns="" val="20001"/>
                    </a:ext>
                  </a:extLst>
                </a:gridCol>
                <a:gridCol w="1378277">
                  <a:extLst>
                    <a:ext uri="{9D8B030D-6E8A-4147-A177-3AD203B41FA5}">
                      <a16:colId xmlns:a16="http://schemas.microsoft.com/office/drawing/2014/main" xmlns="" val="20002"/>
                    </a:ext>
                  </a:extLst>
                </a:gridCol>
              </a:tblGrid>
              <a:tr h="295173">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xmlns=""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26170301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（５）水田の雨水貯留機能の強化（田んぼダム）を推進する活動への支援（令和３年度拡充）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a16="http://schemas.microsoft.com/office/drawing/2014/main" xmlns=""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a16="http://schemas.microsoft.com/office/drawing/2014/main" xmlns=""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a16="http://schemas.microsoft.com/office/drawing/2014/main" xmlns=""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a16="http://schemas.microsoft.com/office/drawing/2014/main" xmlns=""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a16="http://schemas.microsoft.com/office/drawing/2014/main" xmlns=""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a16="http://schemas.microsoft.com/office/drawing/2014/main" xmlns=""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a16="http://schemas.microsoft.com/office/drawing/2014/main" xmlns=""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a16="http://schemas.microsoft.com/office/drawing/2014/main" xmlns=""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a16="http://schemas.microsoft.com/office/drawing/2014/main" xmlns=""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a16="http://schemas.microsoft.com/office/drawing/2014/main" xmlns=""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a16="http://schemas.microsoft.com/office/drawing/2014/main" xmlns=""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xmlns=""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a16="http://schemas.microsoft.com/office/drawing/2014/main" xmlns=""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a16="http://schemas.microsoft.com/office/drawing/2014/main" xmlns=""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pic>
        <p:nvPicPr>
          <p:cNvPr id="27" name="Picture 3">
            <a:extLst>
              <a:ext uri="{FF2B5EF4-FFF2-40B4-BE49-F238E27FC236}">
                <a16:creationId xmlns:a16="http://schemas.microsoft.com/office/drawing/2014/main" xmlns=""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6F671655-5EA0-4823-B203-AFE8221F4B77}"/>
              </a:ext>
            </a:extLst>
          </p:cNvPr>
          <p:cNvPicPr>
            <a:picLocks noChangeAspect="1"/>
          </p:cNvPicPr>
          <p:nvPr/>
        </p:nvPicPr>
        <p:blipFill>
          <a:blip r:embed="rId6"/>
          <a:stretch>
            <a:fillRect/>
          </a:stretch>
        </p:blipFill>
        <p:spPr>
          <a:xfrm>
            <a:off x="391721" y="6770813"/>
            <a:ext cx="1459453" cy="467025"/>
          </a:xfrm>
          <a:prstGeom prst="rect">
            <a:avLst/>
          </a:prstGeom>
        </p:spPr>
      </p:pic>
      <p:pic>
        <p:nvPicPr>
          <p:cNvPr id="10" name="図 9">
            <a:extLst>
              <a:ext uri="{FF2B5EF4-FFF2-40B4-BE49-F238E27FC236}">
                <a16:creationId xmlns:a16="http://schemas.microsoft.com/office/drawing/2014/main" xmlns="" id="{A0CD6391-2D8F-453B-9D92-65C43C97A772}"/>
              </a:ext>
            </a:extLst>
          </p:cNvPr>
          <p:cNvPicPr>
            <a:picLocks noChangeAspect="1"/>
          </p:cNvPicPr>
          <p:nvPr/>
        </p:nvPicPr>
        <p:blipFill>
          <a:blip r:embed="rId7"/>
          <a:stretch>
            <a:fillRect/>
          </a:stretch>
        </p:blipFill>
        <p:spPr>
          <a:xfrm>
            <a:off x="401334" y="8766324"/>
            <a:ext cx="3017649" cy="575637"/>
          </a:xfrm>
          <a:prstGeom prst="rect">
            <a:avLst/>
          </a:prstGeom>
        </p:spPr>
      </p:pic>
      <p:pic>
        <p:nvPicPr>
          <p:cNvPr id="11" name="図 10">
            <a:extLst>
              <a:ext uri="{FF2B5EF4-FFF2-40B4-BE49-F238E27FC236}">
                <a16:creationId xmlns:a16="http://schemas.microsoft.com/office/drawing/2014/main" xmlns="" id="{95C186BF-3B1B-4EE1-9B17-C78B039580CE}"/>
              </a:ext>
            </a:extLst>
          </p:cNvPr>
          <p:cNvPicPr>
            <a:picLocks noChangeAspect="1"/>
          </p:cNvPicPr>
          <p:nvPr/>
        </p:nvPicPr>
        <p:blipFill>
          <a:blip r:embed="rId8"/>
          <a:stretch>
            <a:fillRect/>
          </a:stretch>
        </p:blipFill>
        <p:spPr>
          <a:xfrm>
            <a:off x="3752850" y="8363809"/>
            <a:ext cx="2670702" cy="989160"/>
          </a:xfrm>
          <a:prstGeom prst="rect">
            <a:avLst/>
          </a:prstGeom>
        </p:spPr>
      </p:pic>
      <p:sp>
        <p:nvSpPr>
          <p:cNvPr id="39" name="テキスト ボックス 38">
            <a:extLst>
              <a:ext uri="{FF2B5EF4-FFF2-40B4-BE49-F238E27FC236}">
                <a16:creationId xmlns:a16="http://schemas.microsoft.com/office/drawing/2014/main" xmlns=""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a16="http://schemas.microsoft.com/office/drawing/2014/main" xmlns=""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a16="http://schemas.microsoft.com/office/drawing/2014/main" xmlns=""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a16="http://schemas.microsoft.com/office/drawing/2014/main" xmlns=""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a16="http://schemas.microsoft.com/office/drawing/2014/main" xmlns=""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a16="http://schemas.microsoft.com/office/drawing/2014/main" xmlns=""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a16="http://schemas.microsoft.com/office/drawing/2014/main" xmlns=""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a16="http://schemas.microsoft.com/office/drawing/2014/main" xmlns=""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pic>
        <p:nvPicPr>
          <p:cNvPr id="9" name="図 8">
            <a:extLst>
              <a:ext uri="{FF2B5EF4-FFF2-40B4-BE49-F238E27FC236}">
                <a16:creationId xmlns:a16="http://schemas.microsoft.com/office/drawing/2014/main" xmlns="" id="{9A423200-8B1A-40DB-AC66-74912619A26E}"/>
              </a:ext>
            </a:extLst>
          </p:cNvPr>
          <p:cNvPicPr>
            <a:picLocks noChangeAspect="1"/>
          </p:cNvPicPr>
          <p:nvPr/>
        </p:nvPicPr>
        <p:blipFill>
          <a:blip r:embed="rId9"/>
          <a:stretch>
            <a:fillRect/>
          </a:stretch>
        </p:blipFill>
        <p:spPr>
          <a:xfrm>
            <a:off x="384227" y="7235754"/>
            <a:ext cx="3205187" cy="1266246"/>
          </a:xfrm>
          <a:prstGeom prst="rect">
            <a:avLst/>
          </a:prstGeom>
        </p:spPr>
      </p:pic>
      <p:cxnSp>
        <p:nvCxnSpPr>
          <p:cNvPr id="51" name="直線矢印コネクタ 50">
            <a:extLst>
              <a:ext uri="{FF2B5EF4-FFF2-40B4-BE49-F238E27FC236}">
                <a16:creationId xmlns:a16="http://schemas.microsoft.com/office/drawing/2014/main" xmlns=""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xmlns=""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xmlns="" id="{029665DD-CA82-4C9B-84B3-B8DE484AFBFC}"/>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4546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85738"/>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1" name="テキスト ボックス 10"/>
          <p:cNvSpPr txBox="1">
            <a:spLocks noChangeArrowheads="1"/>
          </p:cNvSpPr>
          <p:nvPr/>
        </p:nvSpPr>
        <p:spPr bwMode="auto">
          <a:xfrm>
            <a:off x="576000" y="508212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２）総会の招集を行います。招集にあたっては、規約で定める日までに（規約例では、開催の７日前まで）、書面にて会議の日時、場所、オンライン開催の場合は、招待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14" name="AutoShape 10"/>
          <p:cNvSpPr>
            <a:spLocks noChangeArrowheads="1"/>
          </p:cNvSpPr>
          <p:nvPr/>
        </p:nvSpPr>
        <p:spPr bwMode="auto">
          <a:xfrm>
            <a:off x="360000" y="459295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いずれの総会も、構成員現在数の過半数の出席（委任状を含む）がなければ成立しません。</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６．総会の開催</a:t>
            </a:r>
          </a:p>
        </p:txBody>
      </p:sp>
      <p:sp>
        <p:nvSpPr>
          <p:cNvPr id="19" name="AutoShape 10"/>
          <p:cNvSpPr>
            <a:spLocks noChangeArrowheads="1"/>
          </p:cNvSpPr>
          <p:nvPr/>
        </p:nvSpPr>
        <p:spPr bwMode="auto">
          <a:xfrm>
            <a:off x="359999" y="764094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75166" y="799554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3" name="テキスト ボックス 22"/>
          <p:cNvSpPr txBox="1">
            <a:spLocks noChangeArrowheads="1"/>
          </p:cNvSpPr>
          <p:nvPr/>
        </p:nvSpPr>
        <p:spPr bwMode="auto">
          <a:xfrm>
            <a:off x="556643" y="8109456"/>
            <a:ext cx="5796000" cy="152349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Tree>
    <p:extLst>
      <p:ext uri="{BB962C8B-B14F-4D97-AF65-F5344CB8AC3E}">
        <p14:creationId xmlns:p14="http://schemas.microsoft.com/office/powerpoint/2010/main" val="552284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2062458"/>
            <a:ext cx="6120000" cy="15991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66964724"/>
              </p:ext>
            </p:extLst>
          </p:nvPr>
        </p:nvGraphicFramePr>
        <p:xfrm>
          <a:off x="531096" y="3562113"/>
          <a:ext cx="5994248" cy="2509878"/>
        </p:xfrm>
        <a:graphic>
          <a:graphicData uri="http://schemas.openxmlformats.org/drawingml/2006/table">
            <a:tbl>
              <a:tblPr firstRow="1">
                <a:tableStyleId>{5C22544A-7EE6-4342-B048-85BDC9FD1C3A}</a:tableStyleId>
              </a:tblPr>
              <a:tblGrid>
                <a:gridCol w="1673768">
                  <a:extLst>
                    <a:ext uri="{9D8B030D-6E8A-4147-A177-3AD203B41FA5}">
                      <a16:colId xmlns:a16="http://schemas.microsoft.com/office/drawing/2014/main" xmlns="" val="20000"/>
                    </a:ext>
                  </a:extLst>
                </a:gridCol>
                <a:gridCol w="1080120">
                  <a:extLst>
                    <a:ext uri="{9D8B030D-6E8A-4147-A177-3AD203B41FA5}">
                      <a16:colId xmlns:a16="http://schemas.microsoft.com/office/drawing/2014/main" xmlns="" val="20001"/>
                    </a:ext>
                  </a:extLst>
                </a:gridCol>
                <a:gridCol w="1512168">
                  <a:extLst>
                    <a:ext uri="{9D8B030D-6E8A-4147-A177-3AD203B41FA5}">
                      <a16:colId xmlns:a16="http://schemas.microsoft.com/office/drawing/2014/main" xmlns="" val="428136616"/>
                    </a:ext>
                  </a:extLst>
                </a:gridCol>
                <a:gridCol w="1728192">
                  <a:extLst>
                    <a:ext uri="{9D8B030D-6E8A-4147-A177-3AD203B41FA5}">
                      <a16:colId xmlns:a16="http://schemas.microsoft.com/office/drawing/2014/main" xmlns="" val="20002"/>
                    </a:ext>
                  </a:extLst>
                </a:gridCol>
              </a:tblGrid>
              <a:tr h="362342">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xmlns="" val="10000"/>
                  </a:ext>
                </a:extLst>
              </a:tr>
              <a:tr h="391420">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r>
                        <a:rPr kumimoji="1" lang="ja-JP" altLang="en-US" sz="900" dirty="0">
                          <a:latin typeface="+mn-ea"/>
                          <a:ea typeface="+mn-ea"/>
                        </a:rPr>
                        <a:t>・活動計画書</a:t>
                      </a:r>
                    </a:p>
                    <a:p>
                      <a:r>
                        <a:rPr kumimoji="1" lang="ja-JP" altLang="en-US" sz="900" dirty="0">
                          <a:latin typeface="+mn-ea"/>
                          <a:ea typeface="+mn-ea"/>
                        </a:rPr>
                        <a:t>　</a:t>
                      </a:r>
                    </a:p>
                    <a:p>
                      <a:endParaRPr kumimoji="1" lang="en-US" altLang="ja-JP" sz="900" dirty="0">
                        <a:latin typeface="+mn-ea"/>
                        <a:ea typeface="+mn-ea"/>
                      </a:endParaRPr>
                    </a:p>
                    <a:p>
                      <a:r>
                        <a:rPr kumimoji="1" lang="ja-JP" altLang="en-US" sz="900" dirty="0">
                          <a:latin typeface="+mn-ea"/>
                          <a:ea typeface="+mn-ea"/>
                        </a:rPr>
                        <a:t>・規約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（特別な事情がある場合、市町村長が都道府県知事を通じて、地方農政局等に対して届出を行ったときには、当該年度の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414996">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dirty="0"/>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437380">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900" dirty="0"/>
                        <a:t>・</a:t>
                      </a:r>
                      <a:r>
                        <a:rPr kumimoji="1" lang="ja-JP" altLang="en-US" sz="900" dirty="0">
                          <a:latin typeface="+mn-ea"/>
                          <a:ea typeface="+mn-ea"/>
                        </a:rPr>
                        <a:t>長寿命化整備計画書</a:t>
                      </a:r>
                    </a:p>
                    <a:p>
                      <a:r>
                        <a:rPr kumimoji="1" lang="ja-JP" altLang="en-US" sz="900" dirty="0">
                          <a:latin typeface="+mn-ea"/>
                          <a:ea typeface="+mn-ea"/>
                        </a:rPr>
                        <a:t>　（長寿命化で１工事当たり</a:t>
                      </a:r>
                      <a:r>
                        <a:rPr kumimoji="1" lang="en-US" altLang="ja-JP" sz="900" dirty="0">
                          <a:latin typeface="+mn-ea"/>
                          <a:ea typeface="+mn-ea"/>
                        </a:rPr>
                        <a:t>200</a:t>
                      </a:r>
                      <a:r>
                        <a:rPr kumimoji="1" lang="ja-JP" altLang="en-US" sz="900" dirty="0">
                          <a:latin typeface="+mn-ea"/>
                          <a:ea typeface="+mn-ea"/>
                        </a:rPr>
                        <a:t>万円以上の工事がある場合）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437380">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3" name="角丸四角形 2"/>
          <p:cNvSpPr/>
          <p:nvPr/>
        </p:nvSpPr>
        <p:spPr>
          <a:xfrm>
            <a:off x="260350" y="1069368"/>
            <a:ext cx="6408738" cy="81259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96000"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多面的機能支払交付金の活動の取り組みに当たり、事業計画書（案）を作成し、市町村長に提出して、認定を受ける必要があります。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76000" y="2144688"/>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多面的機能支払交付金の活動を実施しようとする場合には、事業計画書（案）に活動計画書及び規約を添付し、市町村長に提出し、その審査を受けます。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68000" y="2925581"/>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事業計画書の様式は</a:t>
            </a:r>
            <a:r>
              <a:rPr lang="en-US" altLang="ja-JP" sz="900" b="1" dirty="0">
                <a:solidFill>
                  <a:srgbClr val="0000FF"/>
                </a:solidFill>
                <a:latin typeface="ＭＳ Ｐ明朝" pitchFamily="18" charset="-128"/>
                <a:ea typeface="ＭＳ Ｐ明朝" pitchFamily="18" charset="-128"/>
              </a:rPr>
              <a:t>12</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79234" y="2848180"/>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76000" y="6132944"/>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8000" y="707114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800900"/>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0" name="テキスト ボックス 19"/>
          <p:cNvSpPr txBox="1"/>
          <p:nvPr/>
        </p:nvSpPr>
        <p:spPr>
          <a:xfrm>
            <a:off x="576000" y="712979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50230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50230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3" name="テキスト ボックス 86"/>
          <p:cNvSpPr txBox="1">
            <a:spLocks noChangeArrowheads="1"/>
          </p:cNvSpPr>
          <p:nvPr/>
        </p:nvSpPr>
        <p:spPr bwMode="auto">
          <a:xfrm>
            <a:off x="627177" y="7809390"/>
            <a:ext cx="2700000" cy="769441"/>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24" name="テキスト ボックス 87"/>
          <p:cNvSpPr txBox="1">
            <a:spLocks noChangeArrowheads="1"/>
          </p:cNvSpPr>
          <p:nvPr/>
        </p:nvSpPr>
        <p:spPr bwMode="auto">
          <a:xfrm>
            <a:off x="3609320" y="7809390"/>
            <a:ext cx="2700000" cy="923330"/>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・保全管理する対象施設の延長又は路線の増減　　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12" y="8791375"/>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6" name="正方形/長方形 25"/>
          <p:cNvSpPr/>
          <p:nvPr/>
        </p:nvSpPr>
        <p:spPr>
          <a:xfrm>
            <a:off x="2355177" y="4535943"/>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14</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363626" y="4938284"/>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29" name="テキスト ボックス 4"/>
          <p:cNvSpPr txBox="1">
            <a:spLocks noChangeArrowheads="1"/>
          </p:cNvSpPr>
          <p:nvPr/>
        </p:nvSpPr>
        <p:spPr bwMode="auto">
          <a:xfrm>
            <a:off x="576000" y="2854361"/>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48293" y="3114899"/>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79234" y="3238982"/>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83974" y="3226470"/>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752157" y="8608733"/>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755132" y="5208098"/>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2</a:t>
            </a:r>
            <a:r>
              <a:rPr lang="ja-JP" altLang="en-US" sz="900" b="1" u="sng" dirty="0">
                <a:solidFill>
                  <a:srgbClr val="0000FF"/>
                </a:solidFill>
                <a:latin typeface="ＭＳ Ｐ明朝" pitchFamily="18" charset="-128"/>
                <a:ea typeface="ＭＳ Ｐ明朝" pitchFamily="18" charset="-128"/>
              </a:rPr>
              <a:t>５ページへ</a:t>
            </a:r>
            <a:endParaRPr lang="en-US" altLang="ja-JP" sz="900" b="1" u="sng" dirty="0">
              <a:solidFill>
                <a:srgbClr val="0000FF"/>
              </a:solidFill>
              <a:latin typeface="ＭＳ Ｐ明朝" pitchFamily="18" charset="-128"/>
              <a:ea typeface="ＭＳ Ｐ明朝" pitchFamily="18" charset="-128"/>
            </a:endParaRPr>
          </a:p>
        </p:txBody>
      </p:sp>
      <p:cxnSp>
        <p:nvCxnSpPr>
          <p:cNvPr id="7" name="直線コネクタ 6">
            <a:extLst>
              <a:ext uri="{FF2B5EF4-FFF2-40B4-BE49-F238E27FC236}">
                <a16:creationId xmlns:a16="http://schemas.microsoft.com/office/drawing/2014/main" xmlns="" id="{16232E03-DBAA-4C6B-8F59-86AC7CEEF8F5}"/>
              </a:ext>
            </a:extLst>
          </p:cNvPr>
          <p:cNvCxnSpPr>
            <a:cxnSpLocks/>
          </p:cNvCxnSpPr>
          <p:nvPr/>
        </p:nvCxnSpPr>
        <p:spPr>
          <a:xfrm>
            <a:off x="3284984" y="3925436"/>
            <a:ext cx="1512168" cy="788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50932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25</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長寿命化整備計画は、都道府県が定める要綱基本方針に基づき市町村で審査が行われ、必要に応じ都道府県との協議を経た上で、その内容が適当と認められる場合に認定されます。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25</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Tree>
    <p:extLst>
      <p:ext uri="{BB962C8B-B14F-4D97-AF65-F5344CB8AC3E}">
        <p14:creationId xmlns:p14="http://schemas.microsoft.com/office/powerpoint/2010/main" val="32163072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4313" y="749745"/>
            <a:ext cx="6129374" cy="7515623"/>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長寿命化にかかる工事１件の考え方と長寿命化整備計画書作成の必要性</a:t>
            </a:r>
          </a:p>
        </p:txBody>
      </p:sp>
      <p:sp>
        <p:nvSpPr>
          <p:cNvPr id="52" name="テキスト ボックス 51"/>
          <p:cNvSpPr txBox="1"/>
          <p:nvPr/>
        </p:nvSpPr>
        <p:spPr>
          <a:xfrm>
            <a:off x="453984" y="8430980"/>
            <a:ext cx="6273170" cy="587553"/>
          </a:xfrm>
          <a:prstGeom prst="rect">
            <a:avLst/>
          </a:prstGeom>
          <a:solidFill>
            <a:schemeClr val="bg1"/>
          </a:solidFill>
          <a:ln w="12700">
            <a:solidFill>
              <a:srgbClr val="FF0000"/>
            </a:solidFill>
          </a:ln>
        </p:spPr>
        <p:txBody>
          <a:bodyPr wrap="square" lIns="33231" tIns="33231" rIns="33231"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すべてのパターンにおいて、工事１件が</a:t>
            </a:r>
            <a:r>
              <a:rPr kumimoji="1" lang="en-US" altLang="ja-JP" sz="1800" b="1"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200</a:t>
            </a:r>
            <a:r>
              <a:rPr kumimoji="1" lang="ja-JP" altLang="en-US" sz="1800" b="1"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万円を超えていれば、該当工事のみ長寿命化整備計画書の作成が必要です。</a:t>
            </a:r>
            <a:endParaRPr kumimoji="1" lang="ja-JP" altLang="en-US" sz="18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パターン①</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異なる路線別に補修工事を一括で発注（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交換</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水路破損部</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(150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パターン②</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同一路線で連続していない箇所の補修工事を一括で発注（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テキスト ボックス 4"/>
          <p:cNvSpPr txBox="1">
            <a:spLocks noChangeArrowheads="1"/>
          </p:cNvSpPr>
          <p:nvPr/>
        </p:nvSpPr>
        <p:spPr bwMode="auto">
          <a:xfrm>
            <a:off x="389223" y="5770548"/>
            <a:ext cx="5655840" cy="28469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パターン③</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同一路線で水路の補修工事を</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年度ごと</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に分割して発注（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4" name="図 113"/>
          <p:cNvPicPr>
            <a:picLocks noChangeAspect="1"/>
          </p:cNvPicPr>
          <p:nvPr/>
        </p:nvPicPr>
        <p:blipFill>
          <a:blip r:embed="rId6"/>
          <a:stretch>
            <a:fillRect/>
          </a:stretch>
        </p:blipFill>
        <p:spPr>
          <a:xfrm>
            <a:off x="1052780" y="6302785"/>
            <a:ext cx="2447762" cy="1699161"/>
          </a:xfrm>
          <a:prstGeom prst="rect">
            <a:avLst/>
          </a:prstGeom>
        </p:spPr>
      </p:pic>
      <p:sp>
        <p:nvSpPr>
          <p:cNvPr id="116" name="テキスト ボックス 115"/>
          <p:cNvSpPr txBox="1"/>
          <p:nvPr/>
        </p:nvSpPr>
        <p:spPr>
          <a:xfrm>
            <a:off x="583123" y="6704199"/>
            <a:ext cx="1007413"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フリューム交換その１</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7" name="テキスト ボックス 116"/>
          <p:cNvSpPr txBox="1"/>
          <p:nvPr/>
        </p:nvSpPr>
        <p:spPr>
          <a:xfrm>
            <a:off x="1402517" y="6177136"/>
            <a:ext cx="104867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フリューム交換その２</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8" name="テキスト ボックス 117"/>
          <p:cNvSpPr txBox="1"/>
          <p:nvPr/>
        </p:nvSpPr>
        <p:spPr>
          <a:xfrm>
            <a:off x="2021460" y="7401879"/>
            <a:ext cx="1048675"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フリューム交換その３</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9" name="右大かっこ 118"/>
          <p:cNvSpPr/>
          <p:nvPr/>
        </p:nvSpPr>
        <p:spPr>
          <a:xfrm rot="3480000" flipH="1">
            <a:off x="1484671" y="7030647"/>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右大かっこ 119"/>
          <p:cNvSpPr/>
          <p:nvPr/>
        </p:nvSpPr>
        <p:spPr>
          <a:xfrm rot="3480000" flipH="1">
            <a:off x="1897361" y="6765891"/>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1" name="右大かっこ 120"/>
          <p:cNvSpPr/>
          <p:nvPr/>
        </p:nvSpPr>
        <p:spPr>
          <a:xfrm rot="3480000">
            <a:off x="3014482" y="6819250"/>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右大かっこ 128"/>
          <p:cNvSpPr/>
          <p:nvPr/>
        </p:nvSpPr>
        <p:spPr>
          <a:xfrm rot="3480000">
            <a:off x="2610924" y="7030384"/>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テキスト ボックス 129"/>
          <p:cNvSpPr txBox="1"/>
          <p:nvPr/>
        </p:nvSpPr>
        <p:spPr>
          <a:xfrm>
            <a:off x="2877454" y="7098277"/>
            <a:ext cx="106226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D.</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フリューム交換その４</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31" name="右矢印 130"/>
          <p:cNvSpPr/>
          <p:nvPr/>
        </p:nvSpPr>
        <p:spPr>
          <a:xfrm>
            <a:off x="3734125" y="6932202"/>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工事箇所の間隔が離れていれば、別工事とする。よって</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5" name="テキスト ボックス 44"/>
          <p:cNvSpPr txBox="1"/>
          <p:nvPr/>
        </p:nvSpPr>
        <p:spPr>
          <a:xfrm>
            <a:off x="4107122" y="6259839"/>
            <a:ext cx="2072452" cy="1631216"/>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連続しているが、年度を分けて発注する場合に限り、それぞれ</a:t>
            </a:r>
            <a:r>
              <a:rPr kumimoji="1" lang="ja-JP" altLang="en-US" sz="1000" b="0" i="0"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工事１件</a:t>
            </a:r>
            <a:r>
              <a:rPr kumimoji="1" lang="ja-JP" altLang="en-US" sz="1000" b="0"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と</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上記の考え方から</a:t>
            </a:r>
            <a:r>
              <a:rPr kumimoji="1" lang="ja-JP" altLang="en-US" sz="1000" b="0" i="0" u="sng"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作成不要</a:t>
            </a:r>
            <a:r>
              <a:rPr kumimoji="1" lang="ja-JP" altLang="en-US" sz="1000" b="0" i="0" u="none" strike="noStrike" kern="1200" cap="none" spc="0" normalizeH="0" baseline="0" noProof="0" dirty="0" smtClean="0">
                <a:ln>
                  <a:noFill/>
                </a:ln>
                <a:solidFill>
                  <a:srgbClr val="FF0000"/>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ただし、１件当たり２百万円以上の工事を実施したい場合は、まずは</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他事業による実施を検討</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すること。</a:t>
            </a:r>
          </a:p>
        </p:txBody>
      </p:sp>
      <p:sp>
        <p:nvSpPr>
          <p:cNvPr id="36" name="Text Box 52">
            <a:extLst>
              <a:ext uri="{FF2B5EF4-FFF2-40B4-BE49-F238E27FC236}">
                <a16:creationId xmlns:a16="http://schemas.microsoft.com/office/drawing/2014/main" xmlns=""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32</a:t>
            </a:r>
          </a:p>
        </p:txBody>
      </p:sp>
      <p:sp>
        <p:nvSpPr>
          <p:cNvPr id="38" name="テキスト ボックス 4">
            <a:extLst>
              <a:ext uri="{FF2B5EF4-FFF2-40B4-BE49-F238E27FC236}">
                <a16:creationId xmlns:a16="http://schemas.microsoft.com/office/drawing/2014/main" xmlns=""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長寿命化整備計画書の作成が不要な場合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
            <a:extLst>
              <a:ext uri="{FF2B5EF4-FFF2-40B4-BE49-F238E27FC236}">
                <a16:creationId xmlns:a16="http://schemas.microsoft.com/office/drawing/2014/main" xmlns="" id="{3FE94FBD-C86D-48E2-ACB5-6F7FB254BFF5}"/>
              </a:ext>
            </a:extLst>
          </p:cNvPr>
          <p:cNvSpPr txBox="1">
            <a:spLocks noChangeArrowheads="1"/>
          </p:cNvSpPr>
          <p:nvPr/>
        </p:nvSpPr>
        <p:spPr bwMode="auto">
          <a:xfrm>
            <a:off x="1783053" y="9093928"/>
            <a:ext cx="4944101" cy="28469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6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原則</a:t>
            </a:r>
            <a:r>
              <a:rPr kumimoji="1" lang="en-US" altLang="ja-JP" sz="16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6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万円以上の工事は、他事業で実施すること　</a:t>
            </a:r>
            <a:endParaRPr kumimoji="1" lang="en-US" altLang="ja-JP" sz="16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2288364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xmlns="" id="{DE7374E2-96C1-4F14-8038-0175B7B89026}"/>
              </a:ext>
            </a:extLst>
          </p:cNvPr>
          <p:cNvPicPr>
            <a:picLocks noChangeAspect="1"/>
          </p:cNvPicPr>
          <p:nvPr/>
        </p:nvPicPr>
        <p:blipFill>
          <a:blip r:embed="rId2"/>
          <a:stretch>
            <a:fillRect/>
          </a:stretch>
        </p:blipFill>
        <p:spPr>
          <a:xfrm>
            <a:off x="1026210" y="1580695"/>
            <a:ext cx="4832568" cy="7128792"/>
          </a:xfrm>
          <a:prstGeom prst="rect">
            <a:avLst/>
          </a:prstGeom>
        </p:spPr>
      </p:pic>
      <p:sp>
        <p:nvSpPr>
          <p:cNvPr id="16" name="角丸四角形 2">
            <a:extLst>
              <a:ext uri="{FF2B5EF4-FFF2-40B4-BE49-F238E27FC236}">
                <a16:creationId xmlns:a16="http://schemas.microsoft.com/office/drawing/2014/main" xmlns="" id="{8F91E8A4-F7EE-4B2E-9240-8BE0384104D6}"/>
              </a:ext>
            </a:extLst>
          </p:cNvPr>
          <p:cNvSpPr/>
          <p:nvPr/>
        </p:nvSpPr>
        <p:spPr>
          <a:xfrm>
            <a:off x="332656" y="8803927"/>
            <a:ext cx="6012000" cy="902046"/>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799319" y="3649236"/>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47044" y="3957716"/>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xmlns="" id="{2F4357C4-C7D2-4450-B960-1F03961DA114}"/>
              </a:ext>
            </a:extLst>
          </p:cNvPr>
          <p:cNvSpPr txBox="1"/>
          <p:nvPr/>
        </p:nvSpPr>
        <p:spPr>
          <a:xfrm>
            <a:off x="381069" y="8844603"/>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xmlns="" id="{6F2885CD-8B0F-4166-A8C9-4765A6C08DFB}"/>
              </a:ext>
            </a:extLst>
          </p:cNvPr>
          <p:cNvSpPr>
            <a:spLocks noChangeArrowheads="1"/>
          </p:cNvSpPr>
          <p:nvPr/>
        </p:nvSpPr>
        <p:spPr bwMode="auto">
          <a:xfrm>
            <a:off x="332656" y="8412216"/>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xmlns="" id="{AEDE82A1-D443-45B0-A93B-704081BD0D63}"/>
              </a:ext>
            </a:extLst>
          </p:cNvPr>
          <p:cNvSpPr/>
          <p:nvPr/>
        </p:nvSpPr>
        <p:spPr>
          <a:xfrm>
            <a:off x="4896529" y="7689304"/>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a16="http://schemas.microsoft.com/office/drawing/2014/main" xmlns="" id="{7E36CA65-AD34-4E60-AD3E-0F9F71013F7F}"/>
              </a:ext>
            </a:extLst>
          </p:cNvPr>
          <p:cNvSpPr/>
          <p:nvPr/>
        </p:nvSpPr>
        <p:spPr>
          <a:xfrm>
            <a:off x="4685742" y="8325891"/>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4680688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97405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都道府県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地方（都道府県＋市町村）費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国費＋地方（都道府県）費</a:t>
            </a:r>
          </a:p>
        </p:txBody>
      </p:sp>
      <p:sp>
        <p:nvSpPr>
          <p:cNvPr id="45" name="四角形吹き出し 44"/>
          <p:cNvSpPr/>
          <p:nvPr/>
        </p:nvSpPr>
        <p:spPr>
          <a:xfrm>
            <a:off x="2682314" y="2432720"/>
            <a:ext cx="3410982"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（市町村向け記述）市町村で定める期日を記入して下さい。</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活動組織は、毎年度</a:t>
            </a:r>
            <a:r>
              <a:rPr lang="ja-JP" altLang="en-US" dirty="0">
                <a:solidFill>
                  <a:srgbClr val="FF0000"/>
                </a:solidFill>
                <a:latin typeface="HG丸ｺﾞｼｯｸM-PRO" pitchFamily="50" charset="-128"/>
                <a:ea typeface="HG丸ｺﾞｼｯｸM-PRO" pitchFamily="50" charset="-128"/>
              </a:rPr>
              <a:t>○月○日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77847" y="7424874"/>
            <a:ext cx="6120000" cy="190520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48153" y="7704408"/>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40" name="フリーフォーム 39"/>
          <p:cNvSpPr/>
          <p:nvPr/>
        </p:nvSpPr>
        <p:spPr>
          <a:xfrm>
            <a:off x="2499059" y="2536696"/>
            <a:ext cx="183255" cy="236220"/>
          </a:xfrm>
          <a:custGeom>
            <a:avLst/>
            <a:gdLst>
              <a:gd name="connsiteX0" fmla="*/ 191109 w 191109"/>
              <a:gd name="connsiteY0" fmla="*/ 0 h 236220"/>
              <a:gd name="connsiteX1" fmla="*/ 15849 w 191109"/>
              <a:gd name="connsiteY1" fmla="*/ 91440 h 236220"/>
              <a:gd name="connsiteX2" fmla="*/ 8229 w 191109"/>
              <a:gd name="connsiteY2" fmla="*/ 236220 h 236220"/>
              <a:gd name="connsiteX0" fmla="*/ 182880 w 182880"/>
              <a:gd name="connsiteY0" fmla="*/ 0 h 236220"/>
              <a:gd name="connsiteX1" fmla="*/ 39370 w 182880"/>
              <a:gd name="connsiteY1" fmla="*/ 40640 h 236220"/>
              <a:gd name="connsiteX2" fmla="*/ 0 w 182880"/>
              <a:gd name="connsiteY2" fmla="*/ 236220 h 236220"/>
              <a:gd name="connsiteX0" fmla="*/ 185157 w 185157"/>
              <a:gd name="connsiteY0" fmla="*/ 0 h 236220"/>
              <a:gd name="connsiteX1" fmla="*/ 41647 w 185157"/>
              <a:gd name="connsiteY1" fmla="*/ 40640 h 236220"/>
              <a:gd name="connsiteX2" fmla="*/ 2277 w 185157"/>
              <a:gd name="connsiteY2" fmla="*/ 236220 h 236220"/>
              <a:gd name="connsiteX0" fmla="*/ 185157 w 185157"/>
              <a:gd name="connsiteY0" fmla="*/ 3871 h 240091"/>
              <a:gd name="connsiteX1" fmla="*/ 41647 w 185157"/>
              <a:gd name="connsiteY1" fmla="*/ 44511 h 240091"/>
              <a:gd name="connsiteX2" fmla="*/ 2277 w 185157"/>
              <a:gd name="connsiteY2" fmla="*/ 240091 h 240091"/>
              <a:gd name="connsiteX0" fmla="*/ 183255 w 183255"/>
              <a:gd name="connsiteY0" fmla="*/ 0 h 236220"/>
              <a:gd name="connsiteX1" fmla="*/ 39745 w 183255"/>
              <a:gd name="connsiteY1" fmla="*/ 40640 h 236220"/>
              <a:gd name="connsiteX2" fmla="*/ 375 w 183255"/>
              <a:gd name="connsiteY2" fmla="*/ 236220 h 236220"/>
            </a:gdLst>
            <a:ahLst/>
            <a:cxnLst>
              <a:cxn ang="0">
                <a:pos x="connsiteX0" y="connsiteY0"/>
              </a:cxn>
              <a:cxn ang="0">
                <a:pos x="connsiteX1" y="connsiteY1"/>
              </a:cxn>
              <a:cxn ang="0">
                <a:pos x="connsiteX2" y="connsiteY2"/>
              </a:cxn>
            </a:cxnLst>
            <a:rect l="l" t="t" r="r" b="b"/>
            <a:pathLst>
              <a:path w="183255" h="236220">
                <a:moveTo>
                  <a:pt x="183255" y="0"/>
                </a:moveTo>
                <a:cubicBezTo>
                  <a:pt x="98165" y="3810"/>
                  <a:pt x="86100" y="-5080"/>
                  <a:pt x="39745" y="40640"/>
                </a:cubicBezTo>
                <a:cubicBezTo>
                  <a:pt x="-6610" y="86360"/>
                  <a:pt x="375" y="236220"/>
                  <a:pt x="375" y="2362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0197" y="743120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52" name="四角形吹き出し 45">
            <a:extLst>
              <a:ext uri="{FF2B5EF4-FFF2-40B4-BE49-F238E27FC236}">
                <a16:creationId xmlns:a16="http://schemas.microsoft.com/office/drawing/2014/main" xmlns="" id="{1C60FD1F-13E8-4913-9FE4-475E6DB7EA95}"/>
              </a:ext>
            </a:extLst>
          </p:cNvPr>
          <p:cNvSpPr/>
          <p:nvPr/>
        </p:nvSpPr>
        <p:spPr>
          <a:xfrm>
            <a:off x="433415" y="4630757"/>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（都道府県・市町村向け記述）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53" name="四角形吹き出し 45">
            <a:extLst>
              <a:ext uri="{FF2B5EF4-FFF2-40B4-BE49-F238E27FC236}">
                <a16:creationId xmlns:a16="http://schemas.microsoft.com/office/drawing/2014/main" xmlns="" id="{2FF51A6F-5B96-4BD1-B86E-4A0BC2941FA0}"/>
              </a:ext>
            </a:extLst>
          </p:cNvPr>
          <p:cNvSpPr/>
          <p:nvPr/>
        </p:nvSpPr>
        <p:spPr>
          <a:xfrm>
            <a:off x="1268760" y="9391768"/>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Tree>
    <p:extLst>
      <p:ext uri="{BB962C8B-B14F-4D97-AF65-F5344CB8AC3E}">
        <p14:creationId xmlns:p14="http://schemas.microsoft.com/office/powerpoint/2010/main" val="18692108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5985" y="2038108"/>
            <a:ext cx="6120000" cy="6209620"/>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31" name="テキスト ボックス 4"/>
          <p:cNvSpPr txBox="1">
            <a:spLocks noChangeArrowheads="1"/>
          </p:cNvSpPr>
          <p:nvPr/>
        </p:nvSpPr>
        <p:spPr bwMode="auto">
          <a:xfrm>
            <a:off x="576000" y="2248490"/>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これらのことから、日当等金銭の支出の有無を問わず、活動計画に位置付けられた活動（活動の準備等を含む）を実施した場合は、その内容を記録することが重要です。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576000" y="4089762"/>
            <a:ext cx="5832000" cy="196977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64</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67</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endParaRPr lang="en-US" altLang="ja-JP" sz="800"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記述は簡単にしても</a:t>
            </a:r>
            <a:r>
              <a:rPr lang="en-US" altLang="ja-JP" dirty="0">
                <a:latin typeface="HG丸ｺﾞｼｯｸM-PRO" pitchFamily="50" charset="-128"/>
                <a:ea typeface="HG丸ｺﾞｼｯｸM-PRO" pitchFamily="50" charset="-128"/>
              </a:rPr>
              <a:t>OK</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468000" y="1964696"/>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468000" y="3781414"/>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564959" y="6062596"/>
            <a:ext cx="5832000" cy="738664"/>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備考欄には、地域での活動内容を「何を、どのようにして、どれだけ行ったか」具体的に記入します。（年度末の実施状況報告書の作成にも必要不可欠な情報です。）　</a:t>
            </a:r>
          </a:p>
        </p:txBody>
      </p:sp>
      <p:sp>
        <p:nvSpPr>
          <p:cNvPr id="33" name="テキスト ボックス 4"/>
          <p:cNvSpPr txBox="1">
            <a:spLocks noChangeArrowheads="1"/>
          </p:cNvSpPr>
          <p:nvPr/>
        </p:nvSpPr>
        <p:spPr bwMode="auto">
          <a:xfrm>
            <a:off x="564959" y="6853241"/>
            <a:ext cx="5832000" cy="110799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エクセル形式の活動記録では、この欄は自動的に集計記入されます。　　　</a:t>
            </a:r>
          </a:p>
        </p:txBody>
      </p:sp>
      <p:sp>
        <p:nvSpPr>
          <p:cNvPr id="17" name="AutoShape 10"/>
          <p:cNvSpPr>
            <a:spLocks noChangeArrowheads="1"/>
          </p:cNvSpPr>
          <p:nvPr/>
        </p:nvSpPr>
        <p:spPr bwMode="auto">
          <a:xfrm>
            <a:off x="466648" y="8332404"/>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22479" y="8682552"/>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564959" y="8724071"/>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a:xfrm>
            <a:off x="360000" y="1714861"/>
            <a:ext cx="6120000" cy="8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6" name="角丸四角形 25"/>
          <p:cNvSpPr/>
          <p:nvPr/>
        </p:nvSpPr>
        <p:spPr>
          <a:xfrm>
            <a:off x="1623868" y="4838601"/>
            <a:ext cx="4968000" cy="4290863"/>
          </a:xfrm>
          <a:prstGeom prst="roundRect">
            <a:avLst>
              <a:gd name="adj" fmla="val 3274"/>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1623868" y="2905493"/>
            <a:ext cx="4968000" cy="1818783"/>
          </a:xfrm>
          <a:prstGeom prst="roundRect">
            <a:avLst>
              <a:gd name="adj" fmla="val 100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Rectangle 2"/>
          <p:cNvSpPr>
            <a:spLocks noChangeArrowheads="1"/>
          </p:cNvSpPr>
          <p:nvPr/>
        </p:nvSpPr>
        <p:spPr bwMode="auto">
          <a:xfrm>
            <a:off x="0"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2" name="テキスト ボックス 4"/>
          <p:cNvSpPr txBox="1">
            <a:spLocks noChangeArrowheads="1"/>
          </p:cNvSpPr>
          <p:nvPr/>
        </p:nvSpPr>
        <p:spPr bwMode="auto">
          <a:xfrm>
            <a:off x="576000" y="1857817"/>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
        <p:nvSpPr>
          <p:cNvPr id="37" name="角丸四角形 36"/>
          <p:cNvSpPr/>
          <p:nvPr/>
        </p:nvSpPr>
        <p:spPr>
          <a:xfrm>
            <a:off x="360000" y="1239563"/>
            <a:ext cx="2040066"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ysClr val="windowText" lastClr="000000"/>
                </a:solidFill>
              </a:rPr>
              <a:t>１．交付金の構成</a:t>
            </a:r>
            <a:endParaRPr lang="ja-JP" altLang="en-US" sz="1800" dirty="0">
              <a:solidFill>
                <a:sysClr val="windowText" lastClr="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1</a:t>
            </a:r>
          </a:p>
        </p:txBody>
      </p:sp>
      <p:cxnSp>
        <p:nvCxnSpPr>
          <p:cNvPr id="92" name="カギ線コネクタ 91"/>
          <p:cNvCxnSpPr>
            <a:stCxn id="26" idx="1"/>
            <a:endCxn id="23" idx="3"/>
          </p:cNvCxnSpPr>
          <p:nvPr/>
        </p:nvCxnSpPr>
        <p:spPr>
          <a:xfrm rot="10800000">
            <a:off x="1381572" y="5552343"/>
            <a:ext cx="242296" cy="143169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カギ線コネクタ 116"/>
          <p:cNvCxnSpPr/>
          <p:nvPr/>
        </p:nvCxnSpPr>
        <p:spPr>
          <a:xfrm rot="16200000" flipH="1">
            <a:off x="1716656" y="6050733"/>
            <a:ext cx="743238" cy="198869"/>
          </a:xfrm>
          <a:prstGeom prst="bentConnector3">
            <a:avLst>
              <a:gd name="adj1" fmla="val 9966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カギ線コネクタ 131"/>
          <p:cNvCxnSpPr>
            <a:endCxn id="49" idx="1"/>
          </p:cNvCxnSpPr>
          <p:nvPr/>
        </p:nvCxnSpPr>
        <p:spPr>
          <a:xfrm rot="16200000" flipH="1">
            <a:off x="586881" y="6588823"/>
            <a:ext cx="2660022" cy="143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カギ線コネクタ 137"/>
          <p:cNvCxnSpPr>
            <a:endCxn id="52" idx="1"/>
          </p:cNvCxnSpPr>
          <p:nvPr/>
        </p:nvCxnSpPr>
        <p:spPr>
          <a:xfrm rot="16200000" flipH="1">
            <a:off x="584526" y="7302321"/>
            <a:ext cx="2664728" cy="14389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カギ線コネクタ 153"/>
          <p:cNvCxnSpPr>
            <a:stCxn id="51" idx="1"/>
          </p:cNvCxnSpPr>
          <p:nvPr/>
        </p:nvCxnSpPr>
        <p:spPr>
          <a:xfrm rot="10800000">
            <a:off x="1844945" y="5494209"/>
            <a:ext cx="143894" cy="16813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角丸四角形 2"/>
          <p:cNvSpPr/>
          <p:nvPr/>
        </p:nvSpPr>
        <p:spPr>
          <a:xfrm>
            <a:off x="1735878" y="3027153"/>
            <a:ext cx="2269186" cy="38850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mj-ea"/>
                <a:ea typeface="+mj-ea"/>
              </a:rPr>
              <a:t>農地維持支払交付金</a:t>
            </a:r>
            <a:endParaRPr kumimoji="1" lang="ja-JP" altLang="en-US" dirty="0">
              <a:solidFill>
                <a:schemeClr val="tx1"/>
              </a:solidFill>
            </a:endParaRPr>
          </a:p>
        </p:txBody>
      </p:sp>
      <p:sp>
        <p:nvSpPr>
          <p:cNvPr id="38" name="角丸四角形 37"/>
          <p:cNvSpPr/>
          <p:nvPr/>
        </p:nvSpPr>
        <p:spPr>
          <a:xfrm>
            <a:off x="2000751" y="3516134"/>
            <a:ext cx="4308568"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（１）地域資源の基礎的な保全活動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（水路の草刈り・泥上げ、農道の路面維持など）</a:t>
            </a:r>
            <a:endParaRPr lang="en-US" altLang="ja-JP" sz="1400" dirty="0">
              <a:solidFill>
                <a:schemeClr val="tx1"/>
              </a:solidFill>
              <a:latin typeface="ＭＳ Ｐ明朝" charset="-128"/>
              <a:ea typeface="ＭＳ Ｐ明朝" charset="-128"/>
            </a:endParaRPr>
          </a:p>
        </p:txBody>
      </p:sp>
      <p:cxnSp>
        <p:nvCxnSpPr>
          <p:cNvPr id="40" name="カギ線コネクタ 39"/>
          <p:cNvCxnSpPr>
            <a:stCxn id="38" idx="1"/>
          </p:cNvCxnSpPr>
          <p:nvPr/>
        </p:nvCxnSpPr>
        <p:spPr>
          <a:xfrm rot="10800000">
            <a:off x="1916893" y="3415659"/>
            <a:ext cx="83858" cy="340762"/>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角丸四角形 41"/>
          <p:cNvSpPr/>
          <p:nvPr/>
        </p:nvSpPr>
        <p:spPr>
          <a:xfrm>
            <a:off x="1735878" y="4982618"/>
            <a:ext cx="2269186" cy="34814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ＭＳ Ｐゴシック" panose="020B0600070205080204" pitchFamily="50" charset="-128"/>
              </a:rPr>
              <a:t>資源向上支払交付金</a:t>
            </a:r>
            <a:endParaRPr lang="en-US" altLang="ja-JP" sz="1400" dirty="0">
              <a:solidFill>
                <a:schemeClr val="tx1"/>
              </a:solidFill>
              <a:latin typeface="ＭＳ Ｐゴシック" panose="020B0600070205080204" pitchFamily="50" charset="-128"/>
            </a:endParaRPr>
          </a:p>
        </p:txBody>
      </p:sp>
      <p:sp>
        <p:nvSpPr>
          <p:cNvPr id="45" name="角丸四角形 44"/>
          <p:cNvSpPr/>
          <p:nvPr/>
        </p:nvSpPr>
        <p:spPr>
          <a:xfrm>
            <a:off x="2200412" y="5948344"/>
            <a:ext cx="4108907" cy="162656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①施設の軽微な補修</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（水路、農道、ため池の軽微な補修など）</a:t>
            </a:r>
            <a:endParaRPr lang="en-US" altLang="ja-JP" sz="1400" dirty="0">
              <a:solidFill>
                <a:schemeClr val="tx1"/>
              </a:solidFill>
              <a:latin typeface="ＭＳ Ｐ明朝" charset="-128"/>
              <a:ea typeface="ＭＳ Ｐ明朝" charset="-128"/>
            </a:endParaRPr>
          </a:p>
          <a:p>
            <a:pPr marL="142875" lvl="0"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②農村環境保全活動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lvl="0" indent="-142875"/>
            <a:r>
              <a:rPr lang="ja-JP" altLang="en-US" sz="1400" dirty="0">
                <a:solidFill>
                  <a:schemeClr val="tx1"/>
                </a:solidFill>
                <a:latin typeface="ＭＳ Ｐ明朝" panose="02020600040205080304" pitchFamily="18" charset="-128"/>
                <a:ea typeface="ＭＳ Ｐ明朝" panose="02020600040205080304" pitchFamily="18" charset="-128"/>
              </a:rPr>
              <a:t>（水質調査、外来種の駆除など）</a:t>
            </a:r>
            <a:endParaRPr lang="en-US" altLang="ja-JP" sz="1400" dirty="0">
              <a:solidFill>
                <a:schemeClr val="tx1"/>
              </a:solidFill>
              <a:latin typeface="ＭＳ Ｐ明朝" charset="-128"/>
              <a:ea typeface="ＭＳ Ｐ明朝" charset="-128"/>
            </a:endParaRPr>
          </a:p>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③多面的機能の増進を図る活動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49" name="角丸四角形 48"/>
          <p:cNvSpPr/>
          <p:nvPr/>
        </p:nvSpPr>
        <p:spPr>
          <a:xfrm>
            <a:off x="1988840" y="7702834"/>
            <a:ext cx="4320479" cy="5758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defRPr/>
            </a:pPr>
            <a:r>
              <a:rPr lang="ja-JP" altLang="en-US" sz="1400" dirty="0">
                <a:solidFill>
                  <a:schemeClr val="tx1"/>
                </a:solidFill>
                <a:latin typeface="+mn-ea"/>
              </a:rPr>
              <a:t>（２）施設の長寿命化のための活動</a:t>
            </a:r>
            <a:endParaRPr lang="en-US" altLang="ja-JP" sz="1400" dirty="0">
              <a:solidFill>
                <a:schemeClr val="tx1"/>
              </a:solidFill>
              <a:latin typeface="+mn-ea"/>
            </a:endParaRPr>
          </a:p>
          <a:p>
            <a:pPr marL="142875" indent="-142875">
              <a:defRPr/>
            </a:pPr>
            <a:r>
              <a:rPr lang="ja-JP" altLang="en-US" sz="1400" dirty="0">
                <a:solidFill>
                  <a:schemeClr val="tx1"/>
                </a:solidFill>
                <a:latin typeface="ＭＳ Ｐ明朝" pitchFamily="18" charset="-128"/>
                <a:ea typeface="ＭＳ Ｐ明朝" pitchFamily="18" charset="-128"/>
              </a:rPr>
              <a:t>　（老朽化が進む水路等の補修・更新など）</a:t>
            </a:r>
            <a:endParaRPr lang="en-US" altLang="ja-JP" sz="1400" dirty="0">
              <a:solidFill>
                <a:schemeClr val="tx1"/>
              </a:solidFill>
              <a:latin typeface="ＭＳ Ｐ明朝" pitchFamily="18" charset="-128"/>
              <a:ea typeface="ＭＳ Ｐ明朝" pitchFamily="18" charset="-128"/>
            </a:endParaRPr>
          </a:p>
        </p:txBody>
      </p:sp>
      <p:sp>
        <p:nvSpPr>
          <p:cNvPr id="51" name="角丸四角形 50"/>
          <p:cNvSpPr/>
          <p:nvPr/>
        </p:nvSpPr>
        <p:spPr>
          <a:xfrm>
            <a:off x="1988839" y="5490656"/>
            <a:ext cx="4320480" cy="3433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（１）</a:t>
            </a:r>
            <a:r>
              <a:rPr lang="ja-JP" altLang="en-US" sz="1400" dirty="0">
                <a:solidFill>
                  <a:schemeClr val="tx1"/>
                </a:solidFill>
                <a:latin typeface="+mn-ea"/>
                <a:ea typeface="ＭＳ Ｐゴシック" pitchFamily="50" charset="-128"/>
              </a:rPr>
              <a:t>地域資源の質的向上を図る共同活動</a:t>
            </a:r>
            <a:endParaRPr lang="en-US" altLang="ja-JP" sz="1400" dirty="0">
              <a:solidFill>
                <a:schemeClr val="tx1"/>
              </a:solidFill>
              <a:latin typeface="+mn-ea"/>
            </a:endParaRPr>
          </a:p>
        </p:txBody>
      </p:sp>
      <p:sp>
        <p:nvSpPr>
          <p:cNvPr id="52" name="角丸四角形 51"/>
          <p:cNvSpPr/>
          <p:nvPr/>
        </p:nvSpPr>
        <p:spPr>
          <a:xfrm>
            <a:off x="1988839" y="8553400"/>
            <a:ext cx="4320480" cy="306467"/>
          </a:xfrm>
          <a:prstGeom prst="roundRect">
            <a:avLst/>
          </a:prstGeom>
          <a:solidFill>
            <a:srgbClr val="CCFFFF"/>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142875" indent="-142875"/>
            <a:r>
              <a:rPr lang="ja-JP" altLang="en-US" dirty="0">
                <a:solidFill>
                  <a:schemeClr val="tx1"/>
                </a:solidFill>
                <a:latin typeface="+mn-ea"/>
              </a:rPr>
              <a:t>（３）組織の広域化・体制強化</a:t>
            </a:r>
            <a:endParaRPr lang="en-US" altLang="ja-JP" dirty="0">
              <a:solidFill>
                <a:schemeClr val="tx1"/>
              </a:solidFill>
              <a:latin typeface="+mn-ea"/>
            </a:endParaRPr>
          </a:p>
        </p:txBody>
      </p:sp>
      <p:sp>
        <p:nvSpPr>
          <p:cNvPr id="23" name="角丸四角形 22"/>
          <p:cNvSpPr/>
          <p:nvPr/>
        </p:nvSpPr>
        <p:spPr>
          <a:xfrm>
            <a:off x="119637" y="5270650"/>
            <a:ext cx="1261935" cy="563384"/>
          </a:xfrm>
          <a:prstGeom prst="roundRect">
            <a:avLst/>
          </a:prstGeom>
          <a:solidFill>
            <a:srgbClr val="CCFF99"/>
          </a:solidFill>
          <a:ln>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ＭＳ Ｐゴシック" panose="020B0600070205080204" pitchFamily="50" charset="-128"/>
              </a:rPr>
              <a:t>多面的機能</a:t>
            </a:r>
            <a:endParaRPr lang="en-US" altLang="ja-JP" sz="1400" dirty="0">
              <a:solidFill>
                <a:schemeClr val="tx1"/>
              </a:solidFill>
              <a:latin typeface="ＭＳ Ｐゴシック" panose="020B0600070205080204" pitchFamily="50" charset="-128"/>
            </a:endParaRPr>
          </a:p>
          <a:p>
            <a:pPr algn="ctr"/>
            <a:r>
              <a:rPr lang="ja-JP" altLang="en-US" sz="1400" dirty="0">
                <a:solidFill>
                  <a:schemeClr val="tx1"/>
                </a:solidFill>
                <a:latin typeface="ＭＳ Ｐゴシック" panose="020B0600070205080204" pitchFamily="50" charset="-128"/>
              </a:rPr>
              <a:t>支払交付金</a:t>
            </a:r>
            <a:endParaRPr lang="en-US" altLang="ja-JP" sz="1400" dirty="0">
              <a:solidFill>
                <a:schemeClr val="tx1"/>
              </a:solidFill>
              <a:latin typeface="ＭＳ Ｐゴシック" panose="020B0600070205080204" pitchFamily="50" charset="-128"/>
            </a:endParaRPr>
          </a:p>
        </p:txBody>
      </p:sp>
      <p:sp>
        <p:nvSpPr>
          <p:cNvPr id="79" name="角丸四角形 78"/>
          <p:cNvSpPr/>
          <p:nvPr/>
        </p:nvSpPr>
        <p:spPr>
          <a:xfrm>
            <a:off x="2009232" y="4131099"/>
            <a:ext cx="4300087"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（２）地域資源の適切な保全管理のための推進活動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（活動組織の体制の強化、保全管理構想の作成など）</a:t>
            </a:r>
            <a:endParaRPr lang="en-US" altLang="ja-JP" sz="1400" dirty="0">
              <a:solidFill>
                <a:schemeClr val="tx1"/>
              </a:solidFill>
              <a:latin typeface="ＭＳ Ｐ明朝" charset="-128"/>
              <a:ea typeface="ＭＳ Ｐ明朝" charset="-128"/>
            </a:endParaRPr>
          </a:p>
        </p:txBody>
      </p:sp>
      <p:cxnSp>
        <p:nvCxnSpPr>
          <p:cNvPr id="86" name="カギ線コネクタ 85"/>
          <p:cNvCxnSpPr/>
          <p:nvPr/>
        </p:nvCxnSpPr>
        <p:spPr>
          <a:xfrm rot="16200000" flipV="1">
            <a:off x="1610153" y="4010432"/>
            <a:ext cx="677321" cy="63839"/>
          </a:xfrm>
          <a:prstGeom prst="bentConnector3">
            <a:avLst>
              <a:gd name="adj1" fmla="val 1249"/>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カギ線コネクタ 105"/>
          <p:cNvCxnSpPr/>
          <p:nvPr/>
        </p:nvCxnSpPr>
        <p:spPr>
          <a:xfrm rot="10800000" flipH="1">
            <a:off x="1375620" y="3976635"/>
            <a:ext cx="242296" cy="1575707"/>
          </a:xfrm>
          <a:prstGeom prst="bentConnector3">
            <a:avLst>
              <a:gd name="adj1" fmla="val 51966"/>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四角形吹き出し 46"/>
          <p:cNvSpPr/>
          <p:nvPr/>
        </p:nvSpPr>
        <p:spPr>
          <a:xfrm>
            <a:off x="4437112" y="151304"/>
            <a:ext cx="2358654"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74709795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xmlns="" id="{E86FA6D5-6144-4ECB-94CE-F83718AE0D81}"/>
              </a:ext>
            </a:extLst>
          </p:cNvPr>
          <p:cNvPicPr>
            <a:picLocks noChangeAspect="1"/>
          </p:cNvPicPr>
          <p:nvPr/>
        </p:nvPicPr>
        <p:blipFill>
          <a:blip r:embed="rId2"/>
          <a:stretch>
            <a:fillRect/>
          </a:stretch>
        </p:blipFill>
        <p:spPr>
          <a:xfrm rot="16200000">
            <a:off x="-786921" y="2158340"/>
            <a:ext cx="7990545" cy="5997294"/>
          </a:xfrm>
          <a:prstGeom prst="rect">
            <a:avLst/>
          </a:prstGeom>
        </p:spPr>
      </p:pic>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13" name="フリーフォーム 12"/>
          <p:cNvSpPr/>
          <p:nvPr/>
        </p:nvSpPr>
        <p:spPr>
          <a:xfrm rot="3458677">
            <a:off x="3313074" y="8310145"/>
            <a:ext cx="525035" cy="18473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4796850" y="7194940"/>
            <a:ext cx="1091451" cy="75906"/>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活動の取りまとめ等の事務処理や打ち合わせについても記入して下さい。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78850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636914" y="3800870"/>
            <a:ext cx="1584175" cy="4032450"/>
          </a:xfrm>
          <a:prstGeom prst="roundRect">
            <a:avLst>
              <a:gd name="adj" fmla="val 194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3"/>
          <a:stretch>
            <a:fillRect/>
          </a:stretch>
        </p:blipFill>
        <p:spPr>
          <a:xfrm rot="13756587">
            <a:off x="1247276" y="5875777"/>
            <a:ext cx="1514885" cy="403133"/>
          </a:xfrm>
          <a:prstGeom prst="rect">
            <a:avLst/>
          </a:prstGeom>
        </p:spPr>
      </p:pic>
      <p:sp>
        <p:nvSpPr>
          <p:cNvPr id="38" name="角丸四角形 37"/>
          <p:cNvSpPr/>
          <p:nvPr/>
        </p:nvSpPr>
        <p:spPr>
          <a:xfrm rot="16200000">
            <a:off x="3414291" y="6128754"/>
            <a:ext cx="403487" cy="37038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912137" y="7564248"/>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533810" y="7091617"/>
            <a:ext cx="310061" cy="21602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617948" y="7460194"/>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866655" y="7104345"/>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871963" y="7469004"/>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flipV="1">
            <a:off x="3868261" y="7533301"/>
            <a:ext cx="1978725" cy="6059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3057955">
            <a:off x="6029704" y="8832765"/>
            <a:ext cx="211882" cy="1023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866656" y="6724146"/>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26972" y="5866512"/>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634850" y="6455432"/>
            <a:ext cx="285641" cy="14660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283884" y="1768940"/>
            <a:ext cx="2304261" cy="4063860"/>
          </a:xfrm>
          <a:prstGeom prst="roundRect">
            <a:avLst>
              <a:gd name="adj" fmla="val 13851"/>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P.64</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P.67</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V="1">
            <a:off x="5275552" y="3933369"/>
            <a:ext cx="242136" cy="549050"/>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331330" y="4926545"/>
            <a:ext cx="357313" cy="380943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8715494" flipV="1">
            <a:off x="4848829" y="6494676"/>
            <a:ext cx="922347" cy="28717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角丸四角形 54"/>
          <p:cNvSpPr/>
          <p:nvPr/>
        </p:nvSpPr>
        <p:spPr>
          <a:xfrm rot="16200000">
            <a:off x="2730475" y="-159915"/>
            <a:ext cx="1411087" cy="406385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358506" y="786963"/>
            <a:ext cx="187854" cy="56164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469434" y="5558184"/>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8627609" flipV="1">
            <a:off x="4406157" y="6397054"/>
            <a:ext cx="876990" cy="20360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84652" y="2703282"/>
            <a:ext cx="5197414" cy="87476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P.64</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P.67</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
        <p:nvSpPr>
          <p:cNvPr id="8" name="Rectangle 65"/>
          <p:cNvSpPr>
            <a:spLocks noChangeArrowheads="1"/>
          </p:cNvSpPr>
          <p:nvPr/>
        </p:nvSpPr>
        <p:spPr bwMode="auto">
          <a:xfrm rot="16200000">
            <a:off x="-96350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Tree>
    <p:extLst>
      <p:ext uri="{BB962C8B-B14F-4D97-AF65-F5344CB8AC3E}">
        <p14:creationId xmlns:p14="http://schemas.microsoft.com/office/powerpoint/2010/main" val="18546097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986374"/>
            <a:ext cx="6120000" cy="3755391"/>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4925" y="1332106"/>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交付金を有効に活用し、計画的に活動するためには、日々の収入、支出等を記録し、交付金を適切に管理する必要があります。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4" name="テキスト ボックス 4"/>
          <p:cNvSpPr txBox="1">
            <a:spLocks noChangeArrowheads="1"/>
          </p:cNvSpPr>
          <p:nvPr/>
        </p:nvSpPr>
        <p:spPr bwMode="auto">
          <a:xfrm>
            <a:off x="574925" y="3108906"/>
            <a:ext cx="5832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金銭出納簿や領収書等支払を証明する書類は、交付が完了した日が属する年度の翌年度から起算して５年間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68000" y="2763175"/>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494108" y="5322373"/>
            <a:ext cx="6012000" cy="211983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468000" y="4960779"/>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38558" y="5421078"/>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農地維持・資源向上（共同）の交付金を長寿命化に活用する場合は、「長寿命化への活用」欄に〇を記入することで整理することとしました。</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394925" y="8082938"/>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538925" y="8182148"/>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94925" y="7738791"/>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Tree>
    <p:extLst>
      <p:ext uri="{BB962C8B-B14F-4D97-AF65-F5344CB8AC3E}">
        <p14:creationId xmlns:p14="http://schemas.microsoft.com/office/powerpoint/2010/main" val="2875729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38</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0" name="テキスト ボックス 4"/>
          <p:cNvSpPr txBox="1">
            <a:spLocks noChangeArrowheads="1"/>
          </p:cNvSpPr>
          <p:nvPr/>
        </p:nvSpPr>
        <p:spPr bwMode="auto">
          <a:xfrm>
            <a:off x="621328" y="5401592"/>
            <a:ext cx="5760000" cy="4231928"/>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は、地域で一般的に総会で適用されている類似作業の労務単価等を参考にするなど、地域の実情を踏まえて決定し、毎年構成員全員に周知して下さい。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11" name="テキスト ボックス 11"/>
          <p:cNvSpPr txBox="1">
            <a:spLocks noChangeArrowheads="1"/>
          </p:cNvSpPr>
          <p:nvPr/>
        </p:nvSpPr>
        <p:spPr bwMode="auto">
          <a:xfrm>
            <a:off x="612000" y="5055671"/>
            <a:ext cx="1908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a:t>
            </a:r>
          </a:p>
        </p:txBody>
      </p:sp>
      <p:graphicFrame>
        <p:nvGraphicFramePr>
          <p:cNvPr id="12" name="表 11"/>
          <p:cNvGraphicFramePr>
            <a:graphicFrameLocks noGrp="1"/>
          </p:cNvGraphicFramePr>
          <p:nvPr>
            <p:extLst>
              <p:ext uri="{D42A27DB-BD31-4B8C-83A1-F6EECF244321}">
                <p14:modId xmlns:p14="http://schemas.microsoft.com/office/powerpoint/2010/main" val="3634023039"/>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xmlns="" val="20000"/>
                    </a:ext>
                  </a:extLst>
                </a:gridCol>
                <a:gridCol w="1008000">
                  <a:extLst>
                    <a:ext uri="{9D8B030D-6E8A-4147-A177-3AD203B41FA5}">
                      <a16:colId xmlns:a16="http://schemas.microsoft.com/office/drawing/2014/main" xmlns="" val="20001"/>
                    </a:ext>
                  </a:extLst>
                </a:gridCol>
                <a:gridCol w="4356000">
                  <a:extLst>
                    <a:ext uri="{9D8B030D-6E8A-4147-A177-3AD203B41FA5}">
                      <a16:colId xmlns:a16="http://schemas.microsoft.com/office/drawing/2014/main" xmlns=""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xmlns=""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36516025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70"/>
            <a:ext cx="6012000" cy="5713606"/>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76000" y="95809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1744464173"/>
              </p:ext>
            </p:extLst>
          </p:nvPr>
        </p:nvGraphicFramePr>
        <p:xfrm>
          <a:off x="598571" y="1306861"/>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xmlns="" val="20000"/>
                    </a:ext>
                  </a:extLst>
                </a:gridCol>
                <a:gridCol w="1521459">
                  <a:extLst>
                    <a:ext uri="{9D8B030D-6E8A-4147-A177-3AD203B41FA5}">
                      <a16:colId xmlns:a16="http://schemas.microsoft.com/office/drawing/2014/main" xmlns="" val="20001"/>
                    </a:ext>
                  </a:extLst>
                </a:gridCol>
                <a:gridCol w="3842541">
                  <a:extLst>
                    <a:ext uri="{9D8B030D-6E8A-4147-A177-3AD203B41FA5}">
                      <a16:colId xmlns:a16="http://schemas.microsoft.com/office/drawing/2014/main" xmlns=""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xmlns=""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・国、都道府県又は市町村が管理者となっている道路や河川の維持管理の経費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ただし、地域の慣行として施設管理者の了解のもと、農地や水路等の施設などの地域資源の保全管理と一体的に維持管理している施設については対象にすることができる場合があるので、市町村に相談</a:t>
                      </a:r>
                      <a:r>
                        <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rPr>
                        <a:t>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6"/>
                  </a:ext>
                </a:extLst>
              </a:tr>
            </a:tbl>
          </a:graphicData>
        </a:graphic>
      </p:graphicFrame>
      <p:sp>
        <p:nvSpPr>
          <p:cNvPr id="4" name="正方形/長方形 3"/>
          <p:cNvSpPr/>
          <p:nvPr/>
        </p:nvSpPr>
        <p:spPr>
          <a:xfrm>
            <a:off x="571451" y="5912295"/>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39</a:t>
            </a:r>
          </a:p>
        </p:txBody>
      </p:sp>
    </p:spTree>
    <p:extLst>
      <p:ext uri="{BB962C8B-B14F-4D97-AF65-F5344CB8AC3E}">
        <p14:creationId xmlns:p14="http://schemas.microsoft.com/office/powerpoint/2010/main" val="34161265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xmlns="" id="{3E4D87D9-19E9-4FF5-AA2B-56F51D644542}"/>
              </a:ext>
            </a:extLst>
          </p:cNvPr>
          <p:cNvPicPr>
            <a:picLocks/>
          </p:cNvPicPr>
          <p:nvPr/>
        </p:nvPicPr>
        <p:blipFill>
          <a:blip r:embed="rId2"/>
          <a:stretch>
            <a:fillRect/>
          </a:stretch>
        </p:blipFill>
        <p:spPr>
          <a:xfrm rot="16200000">
            <a:off x="-748942" y="2589620"/>
            <a:ext cx="8070001" cy="4231921"/>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
        <p:nvSpPr>
          <p:cNvPr id="40" name="Rectangle 65"/>
          <p:cNvSpPr>
            <a:spLocks noChangeArrowheads="1"/>
          </p:cNvSpPr>
          <p:nvPr/>
        </p:nvSpPr>
        <p:spPr bwMode="auto">
          <a:xfrm rot="16200000">
            <a:off x="2077029" y="8745961"/>
            <a:ext cx="82545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10" name="Rectangle 65"/>
          <p:cNvSpPr>
            <a:spLocks noChangeArrowheads="1"/>
          </p:cNvSpPr>
          <p:nvPr/>
        </p:nvSpPr>
        <p:spPr bwMode="auto">
          <a:xfrm rot="-5400000">
            <a:off x="5666075" y="2922302"/>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149801" flipV="1">
            <a:off x="2255981" y="877398"/>
            <a:ext cx="2100655" cy="3110306"/>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1929990" y="4514128"/>
            <a:ext cx="2835433" cy="53232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4628556">
            <a:off x="4436612" y="4677197"/>
            <a:ext cx="45719" cy="319535"/>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3719345" y="1977889"/>
            <a:ext cx="504056" cy="1557735"/>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630277" y="7740687"/>
            <a:ext cx="259088" cy="1421523"/>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V="1">
            <a:off x="2434623" y="8608784"/>
            <a:ext cx="213992" cy="145520"/>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588529" y="2858562"/>
            <a:ext cx="1347702" cy="350513"/>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542006" y="1534027"/>
            <a:ext cx="2409242" cy="939479"/>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rot="16200000">
            <a:off x="-75319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3" name="Rectangle 65"/>
          <p:cNvSpPr>
            <a:spLocks noChangeArrowheads="1"/>
          </p:cNvSpPr>
          <p:nvPr/>
        </p:nvSpPr>
        <p:spPr bwMode="auto">
          <a:xfrm rot="16200000">
            <a:off x="3786897" y="8726700"/>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8" name="フリーフォーム 7"/>
          <p:cNvSpPr/>
          <p:nvPr/>
        </p:nvSpPr>
        <p:spPr>
          <a:xfrm rot="16597672" flipH="1" flipV="1">
            <a:off x="3413033" y="8616673"/>
            <a:ext cx="380532" cy="45146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Rectangle 65"/>
          <p:cNvSpPr>
            <a:spLocks noChangeArrowheads="1"/>
          </p:cNvSpPr>
          <p:nvPr/>
        </p:nvSpPr>
        <p:spPr bwMode="auto">
          <a:xfrm rot="16200000">
            <a:off x="3813113"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3" name="フリーフォーム 12"/>
          <p:cNvSpPr/>
          <p:nvPr/>
        </p:nvSpPr>
        <p:spPr>
          <a:xfrm rot="1668317">
            <a:off x="311454" y="1628038"/>
            <a:ext cx="3098326" cy="720869"/>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200000" flipH="1">
            <a:off x="4351326" y="3409998"/>
            <a:ext cx="265238" cy="2915561"/>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2795483" y="5266975"/>
            <a:ext cx="1728192" cy="2828437"/>
          </a:xfrm>
          <a:prstGeom prst="roundRect">
            <a:avLst>
              <a:gd name="adj" fmla="val 12215"/>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933590" y="5060118"/>
            <a:ext cx="576065" cy="14294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2686627" y="5032881"/>
            <a:ext cx="576067" cy="1885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3210313" y="8398671"/>
            <a:ext cx="284759" cy="32037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538612" y="7147249"/>
            <a:ext cx="304172" cy="282843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976715" y="3081020"/>
            <a:ext cx="265242" cy="16634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545782" y="1762272"/>
            <a:ext cx="265239" cy="280384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Rectangle 65"/>
          <p:cNvSpPr>
            <a:spLocks noChangeArrowheads="1"/>
          </p:cNvSpPr>
          <p:nvPr/>
        </p:nvSpPr>
        <p:spPr bwMode="auto">
          <a:xfrm rot="-5400000">
            <a:off x="4956597" y="754323"/>
            <a:ext cx="2078216" cy="145769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76" name="Rectangle 65"/>
          <p:cNvSpPr>
            <a:spLocks noChangeArrowheads="1"/>
          </p:cNvSpPr>
          <p:nvPr/>
        </p:nvSpPr>
        <p:spPr bwMode="auto">
          <a:xfrm rot="16200000">
            <a:off x="-1309558" y="7105583"/>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7" name="Rectangle 65"/>
          <p:cNvSpPr>
            <a:spLocks noChangeArrowheads="1"/>
          </p:cNvSpPr>
          <p:nvPr/>
        </p:nvSpPr>
        <p:spPr bwMode="auto">
          <a:xfrm rot="16200000">
            <a:off x="-609919"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177871"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79" name="角丸四角形 78"/>
          <p:cNvSpPr/>
          <p:nvPr/>
        </p:nvSpPr>
        <p:spPr>
          <a:xfrm rot="16200000">
            <a:off x="3268074" y="6594583"/>
            <a:ext cx="792085" cy="2837512"/>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680780" y="5283776"/>
            <a:ext cx="171624" cy="226365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520097" y="4191394"/>
            <a:ext cx="288031" cy="28193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4360723" y="803276"/>
            <a:ext cx="347265" cy="1497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4436096" y="5571944"/>
            <a:ext cx="216025" cy="1302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830715" y="6005143"/>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3" name="Rectangle 65"/>
          <p:cNvSpPr>
            <a:spLocks noChangeArrowheads="1"/>
          </p:cNvSpPr>
          <p:nvPr/>
        </p:nvSpPr>
        <p:spPr bwMode="auto">
          <a:xfrm rot="16200000">
            <a:off x="4461261" y="6153716"/>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Tree>
    <p:extLst>
      <p:ext uri="{BB962C8B-B14F-4D97-AF65-F5344CB8AC3E}">
        <p14:creationId xmlns:p14="http://schemas.microsoft.com/office/powerpoint/2010/main" val="1549464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xmlns="" id="{C45830D3-39EE-4218-924B-359B2EF9B564}"/>
              </a:ext>
            </a:extLst>
          </p:cNvPr>
          <p:cNvPicPr>
            <a:picLocks noChangeAspect="1"/>
          </p:cNvPicPr>
          <p:nvPr/>
        </p:nvPicPr>
        <p:blipFill>
          <a:blip r:embed="rId2"/>
          <a:stretch>
            <a:fillRect/>
          </a:stretch>
        </p:blipFill>
        <p:spPr>
          <a:xfrm rot="16200000">
            <a:off x="-326247" y="2496291"/>
            <a:ext cx="7930409" cy="4662262"/>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a:t>
            </a:r>
            <a:r>
              <a:rPr lang="ja-JP" altLang="en-US" sz="1000" dirty="0">
                <a:solidFill>
                  <a:srgbClr val="FF0000"/>
                </a:solidFill>
                <a:latin typeface="+mn-ea"/>
                <a:ea typeface="+mn-ea"/>
              </a:rPr>
              <a:t>の</a:t>
            </a:r>
            <a:r>
              <a:rPr lang="ja-JP" altLang="en-US" sz="1000" dirty="0">
                <a:solidFill>
                  <a:srgbClr val="FF0000"/>
                </a:solidFill>
              </a:rPr>
              <a:t>表から自動集計されます。</a:t>
            </a:r>
            <a:endParaRPr lang="en-US" altLang="ja-JP" sz="1000" dirty="0">
              <a:solidFill>
                <a:srgbClr val="FF0000"/>
              </a:solidFill>
            </a:endParaRPr>
          </a:p>
        </p:txBody>
      </p:sp>
      <p:sp>
        <p:nvSpPr>
          <p:cNvPr id="9" name="角丸四角形 8"/>
          <p:cNvSpPr/>
          <p:nvPr/>
        </p:nvSpPr>
        <p:spPr>
          <a:xfrm rot="16200000">
            <a:off x="2814469" y="3835145"/>
            <a:ext cx="1434827" cy="2141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2921120" y="8051025"/>
            <a:ext cx="1260661" cy="18715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645024" y="4692352"/>
            <a:ext cx="2390816" cy="1076155"/>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73016" y="5768507"/>
            <a:ext cx="2478737" cy="169571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274455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29681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545288"/>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96881" y="7622167"/>
            <a:ext cx="341397" cy="19365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3702589" y="8799034"/>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a:t>
            </a:r>
            <a:r>
              <a:rPr lang="ja-JP" altLang="en-US" sz="1000" dirty="0">
                <a:solidFill>
                  <a:srgbClr val="FF0000"/>
                </a:solidFill>
                <a:latin typeface="+mj-ea"/>
                <a:ea typeface="+mj-ea"/>
              </a:rPr>
              <a:t>の</a:t>
            </a:r>
            <a:r>
              <a:rPr lang="ja-JP" altLang="en-US" sz="1000" dirty="0">
                <a:solidFill>
                  <a:srgbClr val="FF0000"/>
                </a:solidFill>
              </a:rPr>
              <a:t>「分類」欄へこの番号を選んで記入します。</a:t>
            </a:r>
          </a:p>
        </p:txBody>
      </p:sp>
      <p:sp>
        <p:nvSpPr>
          <p:cNvPr id="18" name="フリーフォーム 17"/>
          <p:cNvSpPr/>
          <p:nvPr/>
        </p:nvSpPr>
        <p:spPr>
          <a:xfrm rot="10800000" flipV="1">
            <a:off x="4509121" y="8838056"/>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41</a:t>
            </a:r>
          </a:p>
        </p:txBody>
      </p:sp>
      <p:sp>
        <p:nvSpPr>
          <p:cNvPr id="6" name="Rectangle 65"/>
          <p:cNvSpPr>
            <a:spLocks noChangeArrowheads="1"/>
          </p:cNvSpPr>
          <p:nvPr/>
        </p:nvSpPr>
        <p:spPr bwMode="auto">
          <a:xfrm rot="16200000">
            <a:off x="3542317" y="6305376"/>
            <a:ext cx="5707129"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当該年度交付金の３割を超え、かつ、１００万円以上である場合は使用計画書（様式は</a:t>
            </a:r>
            <a:r>
              <a:rPr lang="en-US" altLang="ja-JP" sz="1000" dirty="0">
                <a:solidFill>
                  <a:srgbClr val="FF0000"/>
                </a:solidFill>
                <a:latin typeface="ＭＳ Ｐゴシック"/>
                <a:ea typeface="ＭＳ Ｐゴシック"/>
              </a:rPr>
              <a:t>P.52</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P.53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Tree>
    <p:extLst>
      <p:ext uri="{BB962C8B-B14F-4D97-AF65-F5344CB8AC3E}">
        <p14:creationId xmlns:p14="http://schemas.microsoft.com/office/powerpoint/2010/main" val="41833332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50000" y="6437599"/>
            <a:ext cx="6012000" cy="2403834"/>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646840" y="7833320"/>
            <a:ext cx="5690320"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処分制限期間内に、交付金の目的以外の譲渡、使用等を行う場合は、地方農政局長等の承認が必要となります。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（施設の従前の所有者である土地改良区等への譲渡については、交付金の目的に反して行われるものではないため、地方農政局長等への承認申請不要です。）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468000" y="6012384"/>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33400" y="6496813"/>
            <a:ext cx="58746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44</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45</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35942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65685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万円以上の機械及び器具と農林畜水産業関係補助金等交付規則別表（第５条関係）に揚げるものについても、同様に財産管理台帳に整理が必要です。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Tree>
    <p:extLst>
      <p:ext uri="{BB962C8B-B14F-4D97-AF65-F5344CB8AC3E}">
        <p14:creationId xmlns:p14="http://schemas.microsoft.com/office/powerpoint/2010/main" val="33568372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xmlns="" id="{BAB0EC80-A30F-4F95-B25F-F492FD7E2E45}"/>
              </a:ext>
            </a:extLst>
          </p:cNvPr>
          <p:cNvPicPr>
            <a:picLocks noChangeAspect="1"/>
          </p:cNvPicPr>
          <p:nvPr/>
        </p:nvPicPr>
        <p:blipFill>
          <a:blip r:embed="rId2"/>
          <a:stretch>
            <a:fillRect/>
          </a:stretch>
        </p:blipFill>
        <p:spPr>
          <a:xfrm rot="16200000">
            <a:off x="2711751" y="5177715"/>
            <a:ext cx="5228243" cy="2445921"/>
          </a:xfrm>
          <a:prstGeom prst="rect">
            <a:avLst/>
          </a:prstGeom>
        </p:spPr>
      </p:pic>
      <p:pic>
        <p:nvPicPr>
          <p:cNvPr id="2" name="図 1">
            <a:extLst>
              <a:ext uri="{FF2B5EF4-FFF2-40B4-BE49-F238E27FC236}">
                <a16:creationId xmlns:a16="http://schemas.microsoft.com/office/drawing/2014/main" xmlns="" id="{29B2D696-EA96-4618-84B2-2800D096B4A8}"/>
              </a:ext>
            </a:extLst>
          </p:cNvPr>
          <p:cNvPicPr>
            <a:picLocks noChangeAspect="1"/>
          </p:cNvPicPr>
          <p:nvPr/>
        </p:nvPicPr>
        <p:blipFill>
          <a:blip r:embed="rId3"/>
          <a:stretch>
            <a:fillRect/>
          </a:stretch>
        </p:blipFill>
        <p:spPr>
          <a:xfrm rot="16200000">
            <a:off x="-1999724" y="3545123"/>
            <a:ext cx="7870032" cy="2887761"/>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43</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更新等を行った施設並びに取得価格が</a:t>
            </a:r>
            <a:r>
              <a:rPr lang="en-US" altLang="ja-JP" sz="1000" dirty="0">
                <a:solidFill>
                  <a:schemeClr val="tx1"/>
                </a:solidFill>
                <a:latin typeface="ＭＳ Ｐゴシック" panose="020B0600070205080204" pitchFamily="50" charset="-128"/>
                <a:ea typeface="ＭＳ Ｐゴシック" panose="020B0600070205080204" pitchFamily="50" charset="-128"/>
              </a:rPr>
              <a:t>50</a:t>
            </a:r>
            <a:r>
              <a:rPr lang="ja-JP" altLang="en-US" sz="1000" dirty="0">
                <a:solidFill>
                  <a:schemeClr val="tx1"/>
                </a:solidFill>
                <a:latin typeface="ＭＳ Ｐゴシック" panose="020B0600070205080204" pitchFamily="50" charset="-128"/>
                <a:ea typeface="ＭＳ Ｐゴシック" panose="020B0600070205080204" pitchFamily="50" charset="-128"/>
              </a:rPr>
              <a:t>万円以上の機械及び器具がある場合、また農林畜水産業関係補助金等交付規則別表（第５条関係）に揚げるものについて、作成します。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xmlns="" id="{07278B1A-873C-4EAE-8FA2-D1690C8DD3FD}"/>
              </a:ext>
            </a:extLst>
          </p:cNvPr>
          <p:cNvSpPr txBox="1"/>
          <p:nvPr/>
        </p:nvSpPr>
        <p:spPr>
          <a:xfrm rot="16200000">
            <a:off x="2223576" y="7028503"/>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xmlns="" id="{8D4F7D29-6F8A-472F-9F36-EEBD5947D26D}"/>
              </a:ext>
            </a:extLst>
          </p:cNvPr>
          <p:cNvSpPr/>
          <p:nvPr/>
        </p:nvSpPr>
        <p:spPr>
          <a:xfrm>
            <a:off x="4154031" y="462372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xmlns="" id="{9D24CB5E-6AE7-4B2F-B742-2B02807B9E13}"/>
              </a:ext>
            </a:extLst>
          </p:cNvPr>
          <p:cNvSpPr/>
          <p:nvPr/>
        </p:nvSpPr>
        <p:spPr>
          <a:xfrm>
            <a:off x="4154030" y="4611802"/>
            <a:ext cx="638169" cy="388676"/>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xmlns="" id="{5631CB83-CE65-4BBC-B57C-2B16130FCD44}"/>
              </a:ext>
            </a:extLst>
          </p:cNvPr>
          <p:cNvSpPr txBox="1"/>
          <p:nvPr/>
        </p:nvSpPr>
        <p:spPr>
          <a:xfrm rot="16200000">
            <a:off x="3131395" y="3951065"/>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38397550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xmlns=""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xmlns=""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xmlns=""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6" name="AutoShape 10">
            <a:extLst>
              <a:ext uri="{FF2B5EF4-FFF2-40B4-BE49-F238E27FC236}">
                <a16:creationId xmlns:a16="http://schemas.microsoft.com/office/drawing/2014/main" xmlns=""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xmlns="" id="{9FCDE5F1-6835-482A-854B-B08A965562C1}"/>
              </a:ext>
            </a:extLst>
          </p:cNvPr>
          <p:cNvGraphicFramePr>
            <a:graphicFrameLocks noGrp="1"/>
          </p:cNvGraphicFramePr>
          <p:nvPr>
            <p:extLst>
              <p:ext uri="{D42A27DB-BD31-4B8C-83A1-F6EECF244321}">
                <p14:modId xmlns:p14="http://schemas.microsoft.com/office/powerpoint/2010/main" val="562179215"/>
              </p:ext>
            </p:extLst>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xmlns="" val="2947908765"/>
                    </a:ext>
                  </a:extLst>
                </a:gridCol>
                <a:gridCol w="182821">
                  <a:extLst>
                    <a:ext uri="{9D8B030D-6E8A-4147-A177-3AD203B41FA5}">
                      <a16:colId xmlns:a16="http://schemas.microsoft.com/office/drawing/2014/main" xmlns="" val="3393942787"/>
                    </a:ext>
                  </a:extLst>
                </a:gridCol>
                <a:gridCol w="185261">
                  <a:extLst>
                    <a:ext uri="{9D8B030D-6E8A-4147-A177-3AD203B41FA5}">
                      <a16:colId xmlns:a16="http://schemas.microsoft.com/office/drawing/2014/main" xmlns="" val="1591737209"/>
                    </a:ext>
                  </a:extLst>
                </a:gridCol>
                <a:gridCol w="182821">
                  <a:extLst>
                    <a:ext uri="{9D8B030D-6E8A-4147-A177-3AD203B41FA5}">
                      <a16:colId xmlns:a16="http://schemas.microsoft.com/office/drawing/2014/main" xmlns="" val="1720016198"/>
                    </a:ext>
                  </a:extLst>
                </a:gridCol>
                <a:gridCol w="2947089">
                  <a:extLst>
                    <a:ext uri="{9D8B030D-6E8A-4147-A177-3AD203B41FA5}">
                      <a16:colId xmlns:a16="http://schemas.microsoft.com/office/drawing/2014/main" xmlns="" val="1756805864"/>
                    </a:ext>
                  </a:extLst>
                </a:gridCol>
                <a:gridCol w="2028104">
                  <a:extLst>
                    <a:ext uri="{9D8B030D-6E8A-4147-A177-3AD203B41FA5}">
                      <a16:colId xmlns:a16="http://schemas.microsoft.com/office/drawing/2014/main" xmlns="" val="3640040156"/>
                    </a:ext>
                  </a:extLst>
                </a:gridCol>
                <a:gridCol w="555779">
                  <a:extLst>
                    <a:ext uri="{9D8B030D-6E8A-4147-A177-3AD203B41FA5}">
                      <a16:colId xmlns:a16="http://schemas.microsoft.com/office/drawing/2014/main" xmlns=""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667459849"/>
                  </a:ext>
                </a:extLst>
              </a:tr>
            </a:tbl>
          </a:graphicData>
        </a:graphic>
      </p:graphicFrame>
      <p:sp>
        <p:nvSpPr>
          <p:cNvPr id="2" name="正方形/長方形 1">
            <a:extLst>
              <a:ext uri="{FF2B5EF4-FFF2-40B4-BE49-F238E27FC236}">
                <a16:creationId xmlns:a16="http://schemas.microsoft.com/office/drawing/2014/main" xmlns=""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xmlns=""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xmlns=""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a16="http://schemas.microsoft.com/office/drawing/2014/main" xmlns=""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44</a:t>
            </a:r>
          </a:p>
        </p:txBody>
      </p:sp>
    </p:spTree>
    <p:extLst>
      <p:ext uri="{BB962C8B-B14F-4D97-AF65-F5344CB8AC3E}">
        <p14:creationId xmlns:p14="http://schemas.microsoft.com/office/powerpoint/2010/main" val="144789459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xmlns=""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xmlns=""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xmlns="" id="{CD8D8B57-B97B-4BB0-970D-188A4B63B67E}"/>
              </a:ext>
            </a:extLst>
          </p:cNvPr>
          <p:cNvGraphicFramePr>
            <a:graphicFrameLocks noGrp="1"/>
          </p:cNvGraphicFramePr>
          <p:nvPr>
            <p:extLst>
              <p:ext uri="{D42A27DB-BD31-4B8C-83A1-F6EECF244321}">
                <p14:modId xmlns:p14="http://schemas.microsoft.com/office/powerpoint/2010/main" val="3925538591"/>
              </p:ext>
            </p:extLst>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xmlns="" val="2947908765"/>
                    </a:ext>
                  </a:extLst>
                </a:gridCol>
                <a:gridCol w="182821">
                  <a:extLst>
                    <a:ext uri="{9D8B030D-6E8A-4147-A177-3AD203B41FA5}">
                      <a16:colId xmlns:a16="http://schemas.microsoft.com/office/drawing/2014/main" xmlns="" val="3393942787"/>
                    </a:ext>
                  </a:extLst>
                </a:gridCol>
                <a:gridCol w="185261">
                  <a:extLst>
                    <a:ext uri="{9D8B030D-6E8A-4147-A177-3AD203B41FA5}">
                      <a16:colId xmlns:a16="http://schemas.microsoft.com/office/drawing/2014/main" xmlns="" val="1591737209"/>
                    </a:ext>
                  </a:extLst>
                </a:gridCol>
                <a:gridCol w="3129910">
                  <a:extLst>
                    <a:ext uri="{9D8B030D-6E8A-4147-A177-3AD203B41FA5}">
                      <a16:colId xmlns:a16="http://schemas.microsoft.com/office/drawing/2014/main" xmlns="" val="1720016198"/>
                    </a:ext>
                  </a:extLst>
                </a:gridCol>
                <a:gridCol w="2028104">
                  <a:extLst>
                    <a:ext uri="{9D8B030D-6E8A-4147-A177-3AD203B41FA5}">
                      <a16:colId xmlns:a16="http://schemas.microsoft.com/office/drawing/2014/main" xmlns="" val="3640040156"/>
                    </a:ext>
                  </a:extLst>
                </a:gridCol>
                <a:gridCol w="555779">
                  <a:extLst>
                    <a:ext uri="{9D8B030D-6E8A-4147-A177-3AD203B41FA5}">
                      <a16:colId xmlns:a16="http://schemas.microsoft.com/office/drawing/2014/main" xmlns=""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183076629"/>
                  </a:ext>
                </a:extLst>
              </a:tr>
            </a:tbl>
          </a:graphicData>
        </a:graphic>
      </p:graphicFrame>
      <p:sp>
        <p:nvSpPr>
          <p:cNvPr id="3" name="Line 4">
            <a:extLst>
              <a:ext uri="{FF2B5EF4-FFF2-40B4-BE49-F238E27FC236}">
                <a16:creationId xmlns:a16="http://schemas.microsoft.com/office/drawing/2014/main" xmlns=""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xmlns=""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xmlns=""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xmlns=""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a16="http://schemas.microsoft.com/office/drawing/2014/main" xmlns=""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45</a:t>
            </a:r>
          </a:p>
        </p:txBody>
      </p:sp>
    </p:spTree>
    <p:extLst>
      <p:ext uri="{BB962C8B-B14F-4D97-AF65-F5344CB8AC3E}">
        <p14:creationId xmlns:p14="http://schemas.microsoft.com/office/powerpoint/2010/main" val="36995792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40" name="四角形吹き出し 39"/>
          <p:cNvSpPr/>
          <p:nvPr/>
        </p:nvSpPr>
        <p:spPr>
          <a:xfrm>
            <a:off x="4437112" y="129510"/>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grpSp>
        <p:nvGrpSpPr>
          <p:cNvPr id="21" name="グループ化 20">
            <a:extLst>
              <a:ext uri="{FF2B5EF4-FFF2-40B4-BE49-F238E27FC236}">
                <a16:creationId xmlns:a16="http://schemas.microsoft.com/office/drawing/2014/main" xmlns=""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19" name="図 18">
            <a:extLst>
              <a:ext uri="{FF2B5EF4-FFF2-40B4-BE49-F238E27FC236}">
                <a16:creationId xmlns:a16="http://schemas.microsoft.com/office/drawing/2014/main" xmlns="" id="{E4DB3FA8-DCC9-4267-91A8-FD6EA2AC8F07}"/>
              </a:ext>
            </a:extLst>
          </p:cNvPr>
          <p:cNvPicPr>
            <a:picLocks noChangeAspect="1"/>
          </p:cNvPicPr>
          <p:nvPr/>
        </p:nvPicPr>
        <p:blipFill>
          <a:blip r:embed="rId3"/>
          <a:stretch>
            <a:fillRect/>
          </a:stretch>
        </p:blipFill>
        <p:spPr>
          <a:xfrm>
            <a:off x="4756474" y="5079560"/>
            <a:ext cx="1676545" cy="1054699"/>
          </a:xfrm>
          <a:prstGeom prst="rect">
            <a:avLst/>
          </a:prstGeom>
        </p:spPr>
      </p:pic>
      <p:pic>
        <p:nvPicPr>
          <p:cNvPr id="22" name="図 21">
            <a:extLst>
              <a:ext uri="{FF2B5EF4-FFF2-40B4-BE49-F238E27FC236}">
                <a16:creationId xmlns:a16="http://schemas.microsoft.com/office/drawing/2014/main" xmlns="" id="{357C6FAC-85FD-42A4-9C57-FADC7E54D5F1}"/>
              </a:ext>
            </a:extLst>
          </p:cNvPr>
          <p:cNvPicPr>
            <a:picLocks noChangeAspect="1"/>
          </p:cNvPicPr>
          <p:nvPr/>
        </p:nvPicPr>
        <p:blipFill>
          <a:blip r:embed="rId4"/>
          <a:stretch>
            <a:fillRect/>
          </a:stretch>
        </p:blipFill>
        <p:spPr>
          <a:xfrm>
            <a:off x="4971402" y="2459814"/>
            <a:ext cx="1413505" cy="1065566"/>
          </a:xfrm>
          <a:prstGeom prst="ellipse">
            <a:avLst/>
          </a:prstGeom>
          <a:ln>
            <a:noFill/>
          </a:ln>
          <a:effectLst>
            <a:softEdge rad="112500"/>
          </a:effectLst>
        </p:spPr>
      </p:pic>
      <p:pic>
        <p:nvPicPr>
          <p:cNvPr id="35" name="図 34">
            <a:extLst>
              <a:ext uri="{FF2B5EF4-FFF2-40B4-BE49-F238E27FC236}">
                <a16:creationId xmlns:a16="http://schemas.microsoft.com/office/drawing/2014/main" xmlns="" id="{72685F34-700C-4BBC-BF06-6D375FF12C48}"/>
              </a:ext>
            </a:extLst>
          </p:cNvPr>
          <p:cNvPicPr>
            <a:picLocks noChangeAspect="1"/>
          </p:cNvPicPr>
          <p:nvPr/>
        </p:nvPicPr>
        <p:blipFill>
          <a:blip r:embed="rId5"/>
          <a:stretch>
            <a:fillRect/>
          </a:stretch>
        </p:blipFill>
        <p:spPr>
          <a:xfrm>
            <a:off x="3526827" y="4157149"/>
            <a:ext cx="1432014" cy="1062752"/>
          </a:xfrm>
          <a:prstGeom prst="ellipse">
            <a:avLst/>
          </a:prstGeom>
          <a:ln>
            <a:noFill/>
          </a:ln>
          <a:effectLst>
            <a:softEdge rad="112500"/>
          </a:effectLst>
        </p:spPr>
      </p:pic>
    </p:spTree>
    <p:extLst>
      <p:ext uri="{BB962C8B-B14F-4D97-AF65-F5344CB8AC3E}">
        <p14:creationId xmlns:p14="http://schemas.microsoft.com/office/powerpoint/2010/main" val="26646014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54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0" name="角丸四角形 29"/>
          <p:cNvSpPr/>
          <p:nvPr/>
        </p:nvSpPr>
        <p:spPr>
          <a:xfrm>
            <a:off x="720000" y="5673080"/>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9" name="角丸四角形 28"/>
          <p:cNvSpPr/>
          <p:nvPr/>
        </p:nvSpPr>
        <p:spPr>
          <a:xfrm>
            <a:off x="720000" y="3944888"/>
            <a:ext cx="5832000" cy="158377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 name="角丸四角形 24"/>
          <p:cNvSpPr/>
          <p:nvPr/>
        </p:nvSpPr>
        <p:spPr>
          <a:xfrm>
            <a:off x="720000" y="1933229"/>
            <a:ext cx="5832000" cy="190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活動の報告</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Ⅴ</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テキスト ボックス 4"/>
          <p:cNvSpPr txBox="1">
            <a:spLocks noChangeArrowheads="1"/>
          </p:cNvSpPr>
          <p:nvPr/>
        </p:nvSpPr>
        <p:spPr bwMode="auto">
          <a:xfrm>
            <a:off x="429419"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活動組織は、毎年度、活動計画に定められている事項の実施状況を取りまとめ、市町村長に報告します。</a:t>
            </a:r>
            <a:endParaRPr lang="en-US" altLang="ja-JP" sz="1400"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92000" y="231410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latin typeface="HG丸ｺﾞｼｯｸM-PRO" pitchFamily="50" charset="-128"/>
                <a:ea typeface="HG丸ｺﾞｼｯｸM-PRO" pitchFamily="50" charset="-128"/>
              </a:rPr>
              <a:t>毎年度の活動終了後に、活動の実績を実施状況報告書に取りまとめます。</a:t>
            </a:r>
            <a:endParaRPr lang="en-US" altLang="ja-JP" dirty="0">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792000" y="4345450"/>
            <a:ext cx="5652000"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latin typeface="HG丸ｺﾞｼｯｸM-PRO" pitchFamily="50" charset="-128"/>
                <a:ea typeface="HG丸ｺﾞｼｯｸM-PRO" pitchFamily="50" charset="-128"/>
              </a:rPr>
              <a:t>実施状況報告書は、次の書類を添付し市町村長に提出します。</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・活動記録</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・金銭出納簿 </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・その他必要な書類（総会議事録、点検記録簿、研修資料等）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792000" y="6046816"/>
            <a:ext cx="5652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latin typeface="HG丸ｺﾞｼｯｸM-PRO" pitchFamily="50" charset="-128"/>
              <a:ea typeface="HG丸ｺﾞｼｯｸM-PRO" pitchFamily="50" charset="-128"/>
            </a:endParaRPr>
          </a:p>
          <a:p>
            <a:pPr indent="142875"/>
            <a:r>
              <a:rPr lang="ja-JP" altLang="en-US" dirty="0">
                <a:latin typeface="HG丸ｺﾞｼｯｸM-PRO" pitchFamily="50" charset="-128"/>
                <a:ea typeface="HG丸ｺﾞｼｯｸM-PRO" pitchFamily="50" charset="-128"/>
              </a:rPr>
              <a:t>確認に当たっては、実施状況確認チェックシートを活用します。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792000" y="7341085"/>
            <a:ext cx="5652000" cy="1077218"/>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市町村が実施状況の確認に用いたチェックシートは、活動組織に送付されます。</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8019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600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19" name="テキスト ボックス 15"/>
          <p:cNvSpPr txBox="1">
            <a:spLocks noChangeArrowheads="1"/>
          </p:cNvSpPr>
          <p:nvPr/>
        </p:nvSpPr>
        <p:spPr bwMode="auto">
          <a:xfrm>
            <a:off x="396000" y="6967661"/>
            <a:ext cx="216000" cy="1476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
        <p:nvSpPr>
          <p:cNvPr id="24" name="テキスト ボックス 4"/>
          <p:cNvSpPr txBox="1">
            <a:spLocks noChangeArrowheads="1"/>
          </p:cNvSpPr>
          <p:nvPr/>
        </p:nvSpPr>
        <p:spPr bwMode="auto">
          <a:xfrm>
            <a:off x="908720" y="253713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48</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579894"/>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54</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92000" y="2772288"/>
            <a:ext cx="565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latin typeface="HG丸ｺﾞｼｯｸM-PRO" pitchFamily="50" charset="-128"/>
              <a:ea typeface="HG丸ｺﾞｼｯｸM-PRO" pitchFamily="50" charset="-128"/>
            </a:endParaRPr>
          </a:p>
          <a:p>
            <a:pPr indent="144000">
              <a:spcAft>
                <a:spcPts val="0"/>
              </a:spcAft>
              <a:defRPr/>
            </a:pPr>
            <a:r>
              <a:rPr lang="ja-JP" altLang="en-US" dirty="0">
                <a:latin typeface="HG丸ｺﾞｼｯｸM-PRO" pitchFamily="50" charset="-128"/>
                <a:ea typeface="HG丸ｺﾞｼｯｸM-PRO" pitchFamily="50" charset="-128"/>
              </a:rPr>
              <a:t>複数集落から構成される活動組織については、必要に応じて「多面的機能支払交付金に係る実施計画、活動報告及び活動組織による活動報告確認票」を集落毎に取りまとめて下さい。</a:t>
            </a:r>
            <a:endParaRPr lang="en-US" altLang="ja-JP" dirty="0">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63357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36</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90260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40</a:t>
            </a: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41</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318557"/>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633573"/>
            <a:ext cx="2916000" cy="1384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ただし、農地維持活動のみ実施する活動組織は提出不要。</a:t>
            </a:r>
          </a:p>
        </p:txBody>
      </p:sp>
      <p:sp>
        <p:nvSpPr>
          <p:cNvPr id="35" name="角丸四角形 34"/>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8" name="角丸四角形 37"/>
          <p:cNvSpPr/>
          <p:nvPr/>
        </p:nvSpPr>
        <p:spPr>
          <a:xfrm>
            <a:off x="720000" y="394488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9" name="角丸四角形 38"/>
          <p:cNvSpPr/>
          <p:nvPr/>
        </p:nvSpPr>
        <p:spPr>
          <a:xfrm>
            <a:off x="720000" y="5673080"/>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40" name="角丸四角形 39"/>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
        <p:nvSpPr>
          <p:cNvPr id="37" name="テキスト ボックス 4"/>
          <p:cNvSpPr txBox="1">
            <a:spLocks noChangeArrowheads="1"/>
          </p:cNvSpPr>
          <p:nvPr/>
        </p:nvSpPr>
        <p:spPr bwMode="auto">
          <a:xfrm>
            <a:off x="468000" y="8697416"/>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Tree>
    <p:extLst>
      <p:ext uri="{BB962C8B-B14F-4D97-AF65-F5344CB8AC3E}">
        <p14:creationId xmlns:p14="http://schemas.microsoft.com/office/powerpoint/2010/main" val="30301940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116632" y="958326"/>
            <a:ext cx="6624736" cy="3626098"/>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4</a:t>
            </a: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7</a:t>
            </a:r>
          </a:p>
        </p:txBody>
      </p:sp>
      <p:sp>
        <p:nvSpPr>
          <p:cNvPr id="31" name="AutoShape 10"/>
          <p:cNvSpPr>
            <a:spLocks noChangeArrowheads="1"/>
          </p:cNvSpPr>
          <p:nvPr/>
        </p:nvSpPr>
        <p:spPr bwMode="auto">
          <a:xfrm>
            <a:off x="0" y="329312"/>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実施状況報告書に添付し市町村に提出する資料と</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市町村が行う実施状況の確認の区分</a:t>
            </a:r>
          </a:p>
        </p:txBody>
      </p:sp>
      <p:sp>
        <p:nvSpPr>
          <p:cNvPr id="25" name="テキスト ボックス 4"/>
          <p:cNvSpPr txBox="1">
            <a:spLocks noChangeArrowheads="1"/>
          </p:cNvSpPr>
          <p:nvPr/>
        </p:nvSpPr>
        <p:spPr bwMode="auto">
          <a:xfrm>
            <a:off x="197239" y="3682106"/>
            <a:ext cx="5898409" cy="830997"/>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p>
        </p:txBody>
      </p:sp>
      <p:pic>
        <p:nvPicPr>
          <p:cNvPr id="6" name="図 5">
            <a:extLst>
              <a:ext uri="{FF2B5EF4-FFF2-40B4-BE49-F238E27FC236}">
                <a16:creationId xmlns:a16="http://schemas.microsoft.com/office/drawing/2014/main" xmlns="" id="{C22F4CC8-2010-4646-8E77-9CC106FB272C}"/>
              </a:ext>
            </a:extLst>
          </p:cNvPr>
          <p:cNvPicPr>
            <a:picLocks noChangeAspect="1"/>
          </p:cNvPicPr>
          <p:nvPr/>
        </p:nvPicPr>
        <p:blipFill>
          <a:blip r:embed="rId2"/>
          <a:stretch>
            <a:fillRect/>
          </a:stretch>
        </p:blipFill>
        <p:spPr>
          <a:xfrm>
            <a:off x="197239" y="1376105"/>
            <a:ext cx="3485761" cy="2306001"/>
          </a:xfrm>
          <a:prstGeom prst="rect">
            <a:avLst/>
          </a:prstGeom>
        </p:spPr>
      </p:pic>
      <p:pic>
        <p:nvPicPr>
          <p:cNvPr id="8" name="図 7">
            <a:extLst>
              <a:ext uri="{FF2B5EF4-FFF2-40B4-BE49-F238E27FC236}">
                <a16:creationId xmlns:a16="http://schemas.microsoft.com/office/drawing/2014/main" xmlns="" id="{DF85CCA7-0510-4E0E-9093-027525116D2C}"/>
              </a:ext>
            </a:extLst>
          </p:cNvPr>
          <p:cNvPicPr>
            <a:picLocks noChangeAspect="1"/>
          </p:cNvPicPr>
          <p:nvPr/>
        </p:nvPicPr>
        <p:blipFill>
          <a:blip r:embed="rId3"/>
          <a:stretch>
            <a:fillRect/>
          </a:stretch>
        </p:blipFill>
        <p:spPr>
          <a:xfrm>
            <a:off x="3758215" y="1392300"/>
            <a:ext cx="2902546" cy="1338158"/>
          </a:xfrm>
          <a:prstGeom prst="rect">
            <a:avLst/>
          </a:prstGeom>
        </p:spPr>
      </p:pic>
      <p:sp>
        <p:nvSpPr>
          <p:cNvPr id="17" name="テキスト ボックス 4">
            <a:extLst>
              <a:ext uri="{FF2B5EF4-FFF2-40B4-BE49-F238E27FC236}">
                <a16:creationId xmlns:a16="http://schemas.microsoft.com/office/drawing/2014/main" xmlns="" id="{667764B6-7C62-4CF7-AFC5-631BD63F76DF}"/>
              </a:ext>
            </a:extLst>
          </p:cNvPr>
          <p:cNvSpPr txBox="1">
            <a:spLocks noChangeArrowheads="1"/>
          </p:cNvSpPr>
          <p:nvPr/>
        </p:nvSpPr>
        <p:spPr bwMode="auto">
          <a:xfrm>
            <a:off x="3761657" y="1067591"/>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実施状況の確認内容</a:t>
            </a:r>
          </a:p>
        </p:txBody>
      </p:sp>
      <p:sp>
        <p:nvSpPr>
          <p:cNvPr id="18" name="テキスト ボックス 4">
            <a:extLst>
              <a:ext uri="{FF2B5EF4-FFF2-40B4-BE49-F238E27FC236}">
                <a16:creationId xmlns:a16="http://schemas.microsoft.com/office/drawing/2014/main" xmlns="" id="{4F00CCD8-1597-4152-A96A-D41DE4488E20}"/>
              </a:ext>
            </a:extLst>
          </p:cNvPr>
          <p:cNvSpPr txBox="1">
            <a:spLocks noChangeArrowheads="1"/>
          </p:cNvSpPr>
          <p:nvPr/>
        </p:nvSpPr>
        <p:spPr bwMode="auto">
          <a:xfrm>
            <a:off x="208361" y="1076113"/>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市町村へ提出する書類</a:t>
            </a:r>
          </a:p>
        </p:txBody>
      </p:sp>
      <p:sp>
        <p:nvSpPr>
          <p:cNvPr id="9" name="テキスト ボックス 8">
            <a:extLst>
              <a:ext uri="{FF2B5EF4-FFF2-40B4-BE49-F238E27FC236}">
                <a16:creationId xmlns:a16="http://schemas.microsoft.com/office/drawing/2014/main" xmlns="" id="{945B2790-F4F7-431B-B0C5-256A616F70FE}"/>
              </a:ext>
            </a:extLst>
          </p:cNvPr>
          <p:cNvSpPr txBox="1"/>
          <p:nvPr/>
        </p:nvSpPr>
        <p:spPr>
          <a:xfrm>
            <a:off x="756873" y="1826673"/>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xmlns="" id="{7B8A4373-DEF3-421F-BDE8-4277436BFBDB}"/>
              </a:ext>
            </a:extLst>
          </p:cNvPr>
          <p:cNvSpPr txBox="1"/>
          <p:nvPr/>
        </p:nvSpPr>
        <p:spPr>
          <a:xfrm>
            <a:off x="756873" y="201118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5">
            <a:extLst>
              <a:ext uri="{FF2B5EF4-FFF2-40B4-BE49-F238E27FC236}">
                <a16:creationId xmlns:a16="http://schemas.microsoft.com/office/drawing/2014/main" xmlns="" id="{F9437BB3-765C-4BF5-B735-ECA6211E1438}"/>
              </a:ext>
            </a:extLst>
          </p:cNvPr>
          <p:cNvSpPr/>
          <p:nvPr/>
        </p:nvSpPr>
        <p:spPr>
          <a:xfrm>
            <a:off x="110509" y="5064841"/>
            <a:ext cx="6569357" cy="1708160"/>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6" name="テキスト ボックス 4">
            <a:extLst>
              <a:ext uri="{FF2B5EF4-FFF2-40B4-BE49-F238E27FC236}">
                <a16:creationId xmlns:a16="http://schemas.microsoft.com/office/drawing/2014/main" xmlns="" id="{DD3624FF-87A3-4B99-B512-3DF4D1A4122C}"/>
              </a:ext>
            </a:extLst>
          </p:cNvPr>
          <p:cNvSpPr txBox="1">
            <a:spLocks noChangeArrowheads="1"/>
          </p:cNvSpPr>
          <p:nvPr/>
        </p:nvSpPr>
        <p:spPr bwMode="auto">
          <a:xfrm>
            <a:off x="208361" y="5064841"/>
            <a:ext cx="6417611" cy="170816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持越金が当該年度交付金の３割を超え、かつ、１００万円以上である場合は使用計画書を作成してください。</a:t>
            </a:r>
            <a:endParaRPr lang="en-US" altLang="ja-JP" dirty="0">
              <a:latin typeface="HG丸ｺﾞｼｯｸM-PRO" pitchFamily="50" charset="-128"/>
              <a:ea typeface="HG丸ｺﾞｼｯｸM-PRO" pitchFamily="50" charset="-128"/>
            </a:endParaRPr>
          </a:p>
        </p:txBody>
      </p:sp>
      <p:sp>
        <p:nvSpPr>
          <p:cNvPr id="19" name="AutoShape 10">
            <a:extLst>
              <a:ext uri="{FF2B5EF4-FFF2-40B4-BE49-F238E27FC236}">
                <a16:creationId xmlns:a16="http://schemas.microsoft.com/office/drawing/2014/main" xmlns="" id="{599FD96D-5366-4C53-94CB-4B9FC85C9E86}"/>
              </a:ext>
            </a:extLst>
          </p:cNvPr>
          <p:cNvSpPr>
            <a:spLocks noChangeArrowheads="1"/>
          </p:cNvSpPr>
          <p:nvPr/>
        </p:nvSpPr>
        <p:spPr bwMode="auto">
          <a:xfrm>
            <a:off x="172011" y="4681282"/>
            <a:ext cx="15942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sp>
        <p:nvSpPr>
          <p:cNvPr id="21" name="正方形/長方形 20">
            <a:extLst>
              <a:ext uri="{FF2B5EF4-FFF2-40B4-BE49-F238E27FC236}">
                <a16:creationId xmlns:a16="http://schemas.microsoft.com/office/drawing/2014/main" xmlns="" id="{87340795-DFA7-4A00-A6F0-2E3086F1A29F}"/>
              </a:ext>
            </a:extLst>
          </p:cNvPr>
          <p:cNvSpPr/>
          <p:nvPr/>
        </p:nvSpPr>
        <p:spPr>
          <a:xfrm>
            <a:off x="110509" y="6912174"/>
            <a:ext cx="6515463" cy="280397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22" name="図 21">
            <a:extLst>
              <a:ext uri="{FF2B5EF4-FFF2-40B4-BE49-F238E27FC236}">
                <a16:creationId xmlns:a16="http://schemas.microsoft.com/office/drawing/2014/main" xmlns="" id="{3FB6CD3B-9073-4E58-B13B-6BED87A163AF}"/>
              </a:ext>
            </a:extLst>
          </p:cNvPr>
          <p:cNvPicPr>
            <a:picLocks noChangeAspect="1"/>
          </p:cNvPicPr>
          <p:nvPr/>
        </p:nvPicPr>
        <p:blipFill>
          <a:blip r:embed="rId4"/>
          <a:stretch>
            <a:fillRect/>
          </a:stretch>
        </p:blipFill>
        <p:spPr>
          <a:xfrm>
            <a:off x="1060191" y="6983496"/>
            <a:ext cx="5035457" cy="2772558"/>
          </a:xfrm>
          <a:prstGeom prst="rect">
            <a:avLst/>
          </a:prstGeom>
        </p:spPr>
      </p:pic>
      <p:sp>
        <p:nvSpPr>
          <p:cNvPr id="24" name="Rectangle 65">
            <a:extLst>
              <a:ext uri="{FF2B5EF4-FFF2-40B4-BE49-F238E27FC236}">
                <a16:creationId xmlns:a16="http://schemas.microsoft.com/office/drawing/2014/main" xmlns="" id="{75D8B0AF-EF2F-4394-B64D-04F95C6C6E6C}"/>
              </a:ext>
            </a:extLst>
          </p:cNvPr>
          <p:cNvSpPr>
            <a:spLocks noChangeArrowheads="1"/>
          </p:cNvSpPr>
          <p:nvPr/>
        </p:nvSpPr>
        <p:spPr bwMode="auto">
          <a:xfrm>
            <a:off x="153822" y="6967497"/>
            <a:ext cx="2268000"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1000" dirty="0"/>
              <a:t>実施状況報告書のかがみ文です。別添の報告書を添付して市町村へ提出してください。</a:t>
            </a:r>
            <a:endParaRPr lang="en-US" altLang="ja-JP" sz="1000" dirty="0"/>
          </a:p>
        </p:txBody>
      </p:sp>
    </p:spTree>
    <p:extLst>
      <p:ext uri="{BB962C8B-B14F-4D97-AF65-F5344CB8AC3E}">
        <p14:creationId xmlns:p14="http://schemas.microsoft.com/office/powerpoint/2010/main" val="340562670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1022364"/>
            <a:ext cx="6479915" cy="86461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xmlns="" id="{001F5213-73C1-460D-BF8E-0A5BB1A7B5D5}"/>
              </a:ext>
            </a:extLst>
          </p:cNvPr>
          <p:cNvPicPr>
            <a:picLocks noChangeAspect="1"/>
          </p:cNvPicPr>
          <p:nvPr/>
        </p:nvPicPr>
        <p:blipFill>
          <a:blip r:embed="rId3"/>
          <a:stretch>
            <a:fillRect/>
          </a:stretch>
        </p:blipFill>
        <p:spPr>
          <a:xfrm>
            <a:off x="181617" y="1078798"/>
            <a:ext cx="6351553" cy="8351404"/>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15" name="Rectangle 65"/>
          <p:cNvSpPr>
            <a:spLocks noChangeArrowheads="1"/>
          </p:cNvSpPr>
          <p:nvPr/>
        </p:nvSpPr>
        <p:spPr bwMode="auto">
          <a:xfrm>
            <a:off x="3861048" y="200472"/>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73130" y="4996657"/>
            <a:ext cx="3832044" cy="154672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553480" y="8341820"/>
            <a:ext cx="1797288" cy="40164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469975" y="2440417"/>
            <a:ext cx="367274" cy="136920"/>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27801" y="208800"/>
            <a:ext cx="946215"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664851" y="2592573"/>
            <a:ext cx="822444" cy="28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9215131"/>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73835" y="8142985"/>
            <a:ext cx="369680" cy="12761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8100784"/>
            <a:ext cx="3832044" cy="22131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73130" y="8369489"/>
            <a:ext cx="3832044" cy="37397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4060337" y="5619514"/>
            <a:ext cx="653771" cy="2789870"/>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49180" y="7950408"/>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7487254" flipV="1">
            <a:off x="4325497" y="2993775"/>
            <a:ext cx="843831" cy="5863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3516" y="3137861"/>
            <a:ext cx="388764" cy="665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a:off x="4426802" y="3413089"/>
            <a:ext cx="467885" cy="133734"/>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a:off x="4513142" y="3939844"/>
            <a:ext cx="277435"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627" y="5221725"/>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及び</a:t>
            </a:r>
            <a:r>
              <a:rPr lang="en-US" altLang="ja-JP" sz="1000" u="sng" dirty="0">
                <a:solidFill>
                  <a:srgbClr val="FF0000"/>
                </a:solidFill>
              </a:rPr>
              <a:t>8</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54907" y="6800916"/>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608140"/>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960068"/>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2167980"/>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64529" y="5471844"/>
            <a:ext cx="268183" cy="70931"/>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553480" y="7179478"/>
            <a:ext cx="237558" cy="45719"/>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513883" y="7261243"/>
            <a:ext cx="232435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持越金がある場合は、備考欄に</a:t>
            </a:r>
            <a:endParaRPr lang="en-US" altLang="ja-JP" sz="1000" dirty="0">
              <a:solidFill>
                <a:srgbClr val="FF0000"/>
              </a:solidFill>
            </a:endParaRPr>
          </a:p>
          <a:p>
            <a:pPr defTabSz="936625">
              <a:defRPr/>
            </a:pPr>
            <a:r>
              <a:rPr lang="ja-JP" altLang="en-US" sz="1000" dirty="0">
                <a:solidFill>
                  <a:srgbClr val="FF0000"/>
                </a:solidFill>
              </a:rPr>
              <a:t>その使用予定を具体的に記入してください。</a:t>
            </a:r>
            <a:endParaRPr lang="en-US" altLang="ja-JP" sz="1000"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なお、持越金が当該年度交付金の３割を超え、かつ、１００万円以上である場合は使用計画書を作成してください。</a:t>
            </a:r>
            <a:endParaRPr lang="en-US" altLang="ja-JP" sz="1000" dirty="0">
              <a:solidFill>
                <a:srgbClr val="FF0000"/>
              </a:solidFill>
            </a:endParaRPr>
          </a:p>
        </p:txBody>
      </p:sp>
      <p:sp>
        <p:nvSpPr>
          <p:cNvPr id="53" name="正方形/長方形 52"/>
          <p:cNvSpPr/>
          <p:nvPr/>
        </p:nvSpPr>
        <p:spPr>
          <a:xfrm>
            <a:off x="692696" y="6593536"/>
            <a:ext cx="3819985" cy="145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690530" y="2977579"/>
            <a:ext cx="792088" cy="28094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93958" y="3340185"/>
            <a:ext cx="812919" cy="24409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682731" y="3636013"/>
            <a:ext cx="822443"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096348" y="3913743"/>
            <a:ext cx="408826"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34241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 name="図 5">
            <a:extLst>
              <a:ext uri="{FF2B5EF4-FFF2-40B4-BE49-F238E27FC236}">
                <a16:creationId xmlns:a16="http://schemas.microsoft.com/office/drawing/2014/main" xmlns="" id="{E36E66A4-535D-40CF-920E-04651D878F87}"/>
              </a:ext>
            </a:extLst>
          </p:cNvPr>
          <p:cNvPicPr>
            <a:picLocks noChangeAspect="1"/>
          </p:cNvPicPr>
          <p:nvPr/>
        </p:nvPicPr>
        <p:blipFill>
          <a:blip r:embed="rId2"/>
          <a:stretch>
            <a:fillRect/>
          </a:stretch>
        </p:blipFill>
        <p:spPr>
          <a:xfrm>
            <a:off x="211643" y="351386"/>
            <a:ext cx="6275979" cy="8911873"/>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49</a:t>
            </a:r>
          </a:p>
        </p:txBody>
      </p:sp>
      <p:sp>
        <p:nvSpPr>
          <p:cNvPr id="13" name="正方形/長方形 12"/>
          <p:cNvSpPr/>
          <p:nvPr/>
        </p:nvSpPr>
        <p:spPr>
          <a:xfrm>
            <a:off x="3865894" y="3902476"/>
            <a:ext cx="333319"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エクセル様式では一部を除き、活動記録をもとに自動作成されます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548680" y="2190452"/>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141935" y="3039876"/>
            <a:ext cx="1200517" cy="49817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231384" y="3902475"/>
            <a:ext cx="309830"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633700" y="3074488"/>
            <a:ext cx="1427603" cy="14406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412776" y="5889104"/>
            <a:ext cx="333318" cy="21602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864938" y="8853650"/>
            <a:ext cx="514646" cy="49488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sp>
        <p:nvSpPr>
          <p:cNvPr id="49" name="フリーフォーム 48"/>
          <p:cNvSpPr/>
          <p:nvPr/>
        </p:nvSpPr>
        <p:spPr>
          <a:xfrm rot="10103466" flipH="1" flipV="1">
            <a:off x="3091614" y="8011801"/>
            <a:ext cx="739580" cy="125683"/>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1092" y="8608520"/>
            <a:ext cx="383182" cy="378585"/>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33056" y="7691863"/>
            <a:ext cx="556567" cy="51874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33055" y="8734212"/>
            <a:ext cx="556567" cy="5358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26420" y="2683387"/>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・「実施」欄に「○」を記入した場合は、具体的な取組内容や研修実施日等を記入する。</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263551" y="3720803"/>
            <a:ext cx="317627"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70832" y="3902474"/>
            <a:ext cx="1854363" cy="544960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124744" y="6105128"/>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241164" y="6153690"/>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601" y="6646172"/>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13764" y="4522754"/>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rPr>
              <a:t>研修は、活動を開始後の早い段階で実施します。</a:t>
            </a:r>
          </a:p>
        </p:txBody>
      </p:sp>
      <p:cxnSp>
        <p:nvCxnSpPr>
          <p:cNvPr id="28" name="直線矢印コネクタ 27"/>
          <p:cNvCxnSpPr>
            <a:cxnSpLocks/>
          </p:cNvCxnSpPr>
          <p:nvPr/>
        </p:nvCxnSpPr>
        <p:spPr>
          <a:xfrm>
            <a:off x="5085184" y="4749345"/>
            <a:ext cx="0" cy="491687"/>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2992838" y="8287321"/>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
        <p:nvSpPr>
          <p:cNvPr id="35" name="テキスト ボックス 34">
            <a:extLst>
              <a:ext uri="{FF2B5EF4-FFF2-40B4-BE49-F238E27FC236}">
                <a16:creationId xmlns:a16="http://schemas.microsoft.com/office/drawing/2014/main" xmlns="" id="{5E1396E9-BCD5-4233-90B6-E91117A00100}"/>
              </a:ext>
            </a:extLst>
          </p:cNvPr>
          <p:cNvSpPr txBox="1"/>
          <p:nvPr/>
        </p:nvSpPr>
        <p:spPr>
          <a:xfrm>
            <a:off x="2906210" y="106509"/>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36" name="正方形/長方形 35">
            <a:extLst>
              <a:ext uri="{FF2B5EF4-FFF2-40B4-BE49-F238E27FC236}">
                <a16:creationId xmlns:a16="http://schemas.microsoft.com/office/drawing/2014/main" xmlns="" id="{70A4B8D3-BA66-4A23-96A0-E93471A30B98}"/>
              </a:ext>
            </a:extLst>
          </p:cNvPr>
          <p:cNvSpPr/>
          <p:nvPr/>
        </p:nvSpPr>
        <p:spPr>
          <a:xfrm>
            <a:off x="326425" y="893824"/>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42">
            <a:extLst>
              <a:ext uri="{FF2B5EF4-FFF2-40B4-BE49-F238E27FC236}">
                <a16:creationId xmlns:a16="http://schemas.microsoft.com/office/drawing/2014/main" xmlns="" id="{18D7E5D9-4234-4CDE-ACFA-518E080282CA}"/>
              </a:ext>
            </a:extLst>
          </p:cNvPr>
          <p:cNvSpPr/>
          <p:nvPr/>
        </p:nvSpPr>
        <p:spPr>
          <a:xfrm rot="16200000" flipH="1">
            <a:off x="2425263" y="402297"/>
            <a:ext cx="658274" cy="30201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321767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864769"/>
            <a:ext cx="6480000" cy="676875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xmlns="" id="{472ECA35-8926-4844-917A-446BDF19585D}"/>
              </a:ext>
            </a:extLst>
          </p:cNvPr>
          <p:cNvPicPr>
            <a:picLocks noChangeAspect="1"/>
          </p:cNvPicPr>
          <p:nvPr/>
        </p:nvPicPr>
        <p:blipFill rotWithShape="1">
          <a:blip r:embed="rId2"/>
          <a:srcRect t="590"/>
          <a:stretch/>
        </p:blipFill>
        <p:spPr>
          <a:xfrm>
            <a:off x="384385" y="3090391"/>
            <a:ext cx="5387708" cy="6494487"/>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xmlns="" id="{9FBA6737-BA45-4793-8FF7-46B49084EB61}"/>
              </a:ext>
            </a:extLst>
          </p:cNvPr>
          <p:cNvPicPr>
            <a:picLocks noChangeAspect="1"/>
          </p:cNvPicPr>
          <p:nvPr/>
        </p:nvPicPr>
        <p:blipFill>
          <a:blip r:embed="rId3"/>
          <a:stretch>
            <a:fillRect/>
          </a:stretch>
        </p:blipFill>
        <p:spPr>
          <a:xfrm>
            <a:off x="423965" y="435794"/>
            <a:ext cx="5842170" cy="226626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22" name="正方形/長方形 21"/>
          <p:cNvSpPr/>
          <p:nvPr/>
        </p:nvSpPr>
        <p:spPr>
          <a:xfrm>
            <a:off x="3934386" y="6925937"/>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cxnSp>
        <p:nvCxnSpPr>
          <p:cNvPr id="23" name="直線矢印コネクタ 22"/>
          <p:cNvCxnSpPr>
            <a:cxnSpLocks/>
          </p:cNvCxnSpPr>
          <p:nvPr/>
        </p:nvCxnSpPr>
        <p:spPr>
          <a:xfrm flipV="1">
            <a:off x="4659610" y="6537176"/>
            <a:ext cx="0" cy="38048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研修や地域資源の適切な保全管理のための推進活動等を行った場合、実施日と具体的な実施内容を記入します。</a:t>
            </a:r>
            <a:endParaRPr lang="ja-JP" altLang="en-US" sz="1000" dirty="0">
              <a:solidFill>
                <a:srgbClr val="FF0000"/>
              </a:solidFill>
              <a:latin typeface="ＭＳ Ｐゴシック"/>
            </a:endParaRPr>
          </a:p>
        </p:txBody>
      </p:sp>
      <p:sp>
        <p:nvSpPr>
          <p:cNvPr id="40" name="フリーフォーム 39"/>
          <p:cNvSpPr/>
          <p:nvPr/>
        </p:nvSpPr>
        <p:spPr>
          <a:xfrm>
            <a:off x="4875634" y="1568624"/>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764704" y="8049344"/>
            <a:ext cx="3347202" cy="11725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97048" y="7436098"/>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選択したテーマに基づき行う実践活動の活動項目については、</a:t>
            </a:r>
            <a:r>
              <a:rPr lang="en-US" altLang="ja-JP" sz="1000" u="sng" dirty="0">
                <a:solidFill>
                  <a:srgbClr val="FF0000"/>
                </a:solidFill>
                <a:latin typeface="+mn-ea"/>
                <a:ea typeface="+mn-ea"/>
              </a:rPr>
              <a:t>P.66</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エクセル様式では活動計画書をもとに自動作成されます。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158606" y="8299658"/>
            <a:ext cx="566538" cy="39775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595856" y="5536529"/>
            <a:ext cx="562749" cy="9286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861048" y="4232920"/>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079543" y="4767288"/>
            <a:ext cx="789616" cy="128574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351226" y="8841433"/>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latin typeface="+mj-ea"/>
                <a:ea typeface="+mj-ea"/>
              </a:rPr>
              <a:t>活動計画書で行を追加した場合は、同じ行数となるよう行を追加してください。</a:t>
            </a:r>
            <a:endParaRPr lang="en-US" altLang="ja-JP" sz="1000" dirty="0">
              <a:solidFill>
                <a:srgbClr val="FF0000"/>
              </a:solidFill>
              <a:latin typeface="+mj-ea"/>
              <a:ea typeface="+mj-ea"/>
            </a:endParaRPr>
          </a:p>
        </p:txBody>
      </p:sp>
      <p:sp>
        <p:nvSpPr>
          <p:cNvPr id="21" name="右中かっこ 20"/>
          <p:cNvSpPr/>
          <p:nvPr/>
        </p:nvSpPr>
        <p:spPr>
          <a:xfrm>
            <a:off x="4213932" y="895706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03746475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6496"/>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9" name="図 8">
            <a:extLst>
              <a:ext uri="{FF2B5EF4-FFF2-40B4-BE49-F238E27FC236}">
                <a16:creationId xmlns:a16="http://schemas.microsoft.com/office/drawing/2014/main" xmlns="" id="{C5637572-7D55-4F86-BE0F-12D973789DA1}"/>
              </a:ext>
            </a:extLst>
          </p:cNvPr>
          <p:cNvPicPr>
            <a:picLocks noChangeAspect="1"/>
          </p:cNvPicPr>
          <p:nvPr/>
        </p:nvPicPr>
        <p:blipFill>
          <a:blip r:embed="rId2"/>
          <a:stretch>
            <a:fillRect/>
          </a:stretch>
        </p:blipFill>
        <p:spPr>
          <a:xfrm>
            <a:off x="500711" y="571082"/>
            <a:ext cx="5567401" cy="3843614"/>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xmlns="" id="{8354B1A4-0B13-4970-8810-9A0D76D805A0}"/>
              </a:ext>
            </a:extLst>
          </p:cNvPr>
          <p:cNvPicPr>
            <a:picLocks noChangeAspect="1"/>
          </p:cNvPicPr>
          <p:nvPr/>
        </p:nvPicPr>
        <p:blipFill rotWithShape="1">
          <a:blip r:embed="rId3"/>
          <a:srcRect t="1182"/>
          <a:stretch/>
        </p:blipFill>
        <p:spPr>
          <a:xfrm>
            <a:off x="135330" y="4838711"/>
            <a:ext cx="6242967" cy="377324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
        <p:nvSpPr>
          <p:cNvPr id="35" name="テキスト ボックス 34"/>
          <p:cNvSpPr txBox="1"/>
          <p:nvPr/>
        </p:nvSpPr>
        <p:spPr>
          <a:xfrm>
            <a:off x="3752849" y="8809958"/>
            <a:ext cx="2988519"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当該年度を通じた認定農用地内における農地中間管</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理機構の借り受け農地の有無により判断して下さい。</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過年度からの継続保有地も含め、借受、保有、受渡を</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した全てが対象となります。</a:t>
            </a:r>
          </a:p>
        </p:txBody>
      </p:sp>
      <p:sp>
        <p:nvSpPr>
          <p:cNvPr id="29" name="テキスト ボックス 28"/>
          <p:cNvSpPr txBox="1"/>
          <p:nvPr/>
        </p:nvSpPr>
        <p:spPr>
          <a:xfrm>
            <a:off x="871516" y="8813794"/>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478846" y="6021475"/>
            <a:ext cx="750354" cy="154901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221088" y="6410880"/>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60647" y="5970984"/>
            <a:ext cx="3567785" cy="154968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flipH="1">
            <a:off x="3794910" y="7441536"/>
            <a:ext cx="63667" cy="4317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84014" y="4464542"/>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5327881" y="4327186"/>
            <a:ext cx="206776" cy="4571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171229" y="2638177"/>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活動項目番号</a:t>
            </a:r>
            <a:r>
              <a:rPr lang="en-US" altLang="ja-JP" sz="1000" dirty="0">
                <a:solidFill>
                  <a:srgbClr val="FF0000"/>
                </a:solidFill>
              </a:rPr>
              <a:t>52</a:t>
            </a:r>
            <a:r>
              <a:rPr lang="ja-JP" altLang="en-US" sz="1000" dirty="0">
                <a:solidFill>
                  <a:srgbClr val="FF0000"/>
                </a:solidFill>
              </a:rPr>
              <a:t>～</a:t>
            </a:r>
            <a:r>
              <a:rPr lang="en-US" altLang="ja-JP" sz="1000" dirty="0">
                <a:solidFill>
                  <a:srgbClr val="FF0000"/>
                </a:solidFill>
              </a:rPr>
              <a:t>59</a:t>
            </a:r>
            <a:r>
              <a:rPr lang="ja-JP" altLang="en-US" sz="1000" dirty="0">
                <a:solidFill>
                  <a:srgbClr val="FF0000"/>
                </a:solidFill>
              </a:rPr>
              <a:t>の増進活動の取組に関する広報活動の実施状況を記入してください。</a:t>
            </a:r>
            <a:endParaRPr lang="ja-JP" altLang="en-US" sz="1000" dirty="0">
              <a:solidFill>
                <a:srgbClr val="FF0000"/>
              </a:solidFill>
              <a:latin typeface="ＭＳ Ｐゴシック"/>
            </a:endParaRPr>
          </a:p>
        </p:txBody>
      </p:sp>
      <p:sp>
        <p:nvSpPr>
          <p:cNvPr id="30" name="フリーフォーム 29"/>
          <p:cNvSpPr/>
          <p:nvPr/>
        </p:nvSpPr>
        <p:spPr>
          <a:xfrm rot="10800000">
            <a:off x="3673813" y="3018656"/>
            <a:ext cx="584589" cy="239941"/>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5844654" y="5423968"/>
            <a:ext cx="516560" cy="20966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01368" y="4889600"/>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558832" y="4989195"/>
            <a:ext cx="394883" cy="43092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97722" y="8061765"/>
            <a:ext cx="1728192" cy="232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2527" y="8368774"/>
            <a:ext cx="2175965" cy="2303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2042593" y="8688192"/>
            <a:ext cx="185208" cy="6272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420887" y="3368824"/>
            <a:ext cx="4389933"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P.65</a:t>
            </a:r>
            <a:r>
              <a:rPr lang="ja-JP" altLang="en-US" sz="1000" u="sng" dirty="0">
                <a:solidFill>
                  <a:srgbClr val="FF0000"/>
                </a:solidFill>
                <a:latin typeface="ＭＳ Ｐゴシック"/>
              </a:rPr>
              <a:t>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3903146" y="7778248"/>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・活動計画書で行を追加した場合は、同じ行数となるよう行を追加してください。</a:t>
            </a:r>
          </a:p>
        </p:txBody>
      </p:sp>
      <p:sp>
        <p:nvSpPr>
          <p:cNvPr id="20" name="テキスト ボックス 19"/>
          <p:cNvSpPr txBox="1"/>
          <p:nvPr/>
        </p:nvSpPr>
        <p:spPr>
          <a:xfrm>
            <a:off x="3953960" y="7194034"/>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sp>
        <p:nvSpPr>
          <p:cNvPr id="40" name="フリーフォーム 37">
            <a:extLst>
              <a:ext uri="{FF2B5EF4-FFF2-40B4-BE49-F238E27FC236}">
                <a16:creationId xmlns:a16="http://schemas.microsoft.com/office/drawing/2014/main" xmlns="" id="{263DC2EC-3899-444A-8581-45735D83D127}"/>
              </a:ext>
            </a:extLst>
          </p:cNvPr>
          <p:cNvSpPr/>
          <p:nvPr/>
        </p:nvSpPr>
        <p:spPr>
          <a:xfrm rot="5957462" flipH="1" flipV="1">
            <a:off x="2796353" y="7433285"/>
            <a:ext cx="430104" cy="200515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4608641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pic>
        <p:nvPicPr>
          <p:cNvPr id="4" name="図 3">
            <a:extLst>
              <a:ext uri="{FF2B5EF4-FFF2-40B4-BE49-F238E27FC236}">
                <a16:creationId xmlns:a16="http://schemas.microsoft.com/office/drawing/2014/main" xmlns="" id="{F48B163D-8C61-46BB-91A2-5DE1C8ED8D30}"/>
              </a:ext>
            </a:extLst>
          </p:cNvPr>
          <p:cNvPicPr>
            <a:picLocks noChangeAspect="1"/>
          </p:cNvPicPr>
          <p:nvPr/>
        </p:nvPicPr>
        <p:blipFill rotWithShape="1">
          <a:blip r:embed="rId2"/>
          <a:srcRect b="12664"/>
          <a:stretch/>
        </p:blipFill>
        <p:spPr>
          <a:xfrm>
            <a:off x="836712" y="464762"/>
            <a:ext cx="4828238" cy="6072414"/>
          </a:xfrm>
          <a:prstGeom prst="rect">
            <a:avLst/>
          </a:prstGeom>
        </p:spPr>
      </p:pic>
      <p:sp>
        <p:nvSpPr>
          <p:cNvPr id="24" name="Rectangle 65">
            <a:extLst>
              <a:ext uri="{FF2B5EF4-FFF2-40B4-BE49-F238E27FC236}">
                <a16:creationId xmlns:a16="http://schemas.microsoft.com/office/drawing/2014/main" xmlns=""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xmlns=""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xmlns=""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xmlns="" id="{8EC572FE-C273-4E9F-9B2A-071823A0AF2F}"/>
              </a:ext>
            </a:extLst>
          </p:cNvPr>
          <p:cNvPicPr>
            <a:picLocks noChangeAspect="1"/>
          </p:cNvPicPr>
          <p:nvPr/>
        </p:nvPicPr>
        <p:blipFill>
          <a:blip r:embed="rId3"/>
          <a:stretch>
            <a:fillRect/>
          </a:stretch>
        </p:blipFill>
        <p:spPr>
          <a:xfrm>
            <a:off x="814006" y="6513472"/>
            <a:ext cx="4845264" cy="808484"/>
          </a:xfrm>
          <a:prstGeom prst="rect">
            <a:avLst/>
          </a:prstGeom>
        </p:spPr>
      </p:pic>
    </p:spTree>
    <p:extLst>
      <p:ext uri="{BB962C8B-B14F-4D97-AF65-F5344CB8AC3E}">
        <p14:creationId xmlns:p14="http://schemas.microsoft.com/office/powerpoint/2010/main" val="325217367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
        <p:nvSpPr>
          <p:cNvPr id="24" name="Rectangle 65">
            <a:extLst>
              <a:ext uri="{FF2B5EF4-FFF2-40B4-BE49-F238E27FC236}">
                <a16:creationId xmlns:a16="http://schemas.microsoft.com/office/drawing/2014/main" xmlns=""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xmlns=""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xmlns=""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xmlns=""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10" name="図 9">
            <a:extLst>
              <a:ext uri="{FF2B5EF4-FFF2-40B4-BE49-F238E27FC236}">
                <a16:creationId xmlns:a16="http://schemas.microsoft.com/office/drawing/2014/main" xmlns="" id="{07C719C5-A7EE-4D67-AEC1-A78F8BFD6C5A}"/>
              </a:ext>
            </a:extLst>
          </p:cNvPr>
          <p:cNvPicPr>
            <a:picLocks noChangeAspect="1"/>
          </p:cNvPicPr>
          <p:nvPr/>
        </p:nvPicPr>
        <p:blipFill>
          <a:blip r:embed="rId3"/>
          <a:stretch>
            <a:fillRect/>
          </a:stretch>
        </p:blipFill>
        <p:spPr>
          <a:xfrm>
            <a:off x="831012" y="6664796"/>
            <a:ext cx="4845264" cy="808484"/>
          </a:xfrm>
          <a:prstGeom prst="rect">
            <a:avLst/>
          </a:prstGeom>
        </p:spPr>
      </p:pic>
    </p:spTree>
    <p:extLst>
      <p:ext uri="{BB962C8B-B14F-4D97-AF65-F5344CB8AC3E}">
        <p14:creationId xmlns:p14="http://schemas.microsoft.com/office/powerpoint/2010/main" val="56024054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6838"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xmlns="" id="{F7A77782-A718-4DB4-A312-B9B098E32DDC}"/>
              </a:ext>
            </a:extLst>
          </p:cNvPr>
          <p:cNvPicPr>
            <a:picLocks noChangeAspect="1"/>
          </p:cNvPicPr>
          <p:nvPr/>
        </p:nvPicPr>
        <p:blipFill>
          <a:blip r:embed="rId2"/>
          <a:stretch>
            <a:fillRect/>
          </a:stretch>
        </p:blipFill>
        <p:spPr>
          <a:xfrm>
            <a:off x="521277" y="447621"/>
            <a:ext cx="5787620" cy="907874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Tree>
    <p:extLst>
      <p:ext uri="{BB962C8B-B14F-4D97-AF65-F5344CB8AC3E}">
        <p14:creationId xmlns:p14="http://schemas.microsoft.com/office/powerpoint/2010/main" val="399963837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97789" y="6113513"/>
            <a:ext cx="6638925" cy="35480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1" name="図 10">
            <a:extLst>
              <a:ext uri="{FF2B5EF4-FFF2-40B4-BE49-F238E27FC236}">
                <a16:creationId xmlns:a16="http://schemas.microsoft.com/office/drawing/2014/main" xmlns="" id="{61119E14-27A9-456B-BBF2-8A5B4DFFD561}"/>
              </a:ext>
            </a:extLst>
          </p:cNvPr>
          <p:cNvPicPr>
            <a:picLocks noChangeAspect="1"/>
          </p:cNvPicPr>
          <p:nvPr/>
        </p:nvPicPr>
        <p:blipFill>
          <a:blip r:embed="rId2"/>
          <a:stretch>
            <a:fillRect/>
          </a:stretch>
        </p:blipFill>
        <p:spPr>
          <a:xfrm>
            <a:off x="369233" y="6318353"/>
            <a:ext cx="6214539" cy="2264951"/>
          </a:xfrm>
          <a:prstGeom prst="rect">
            <a:avLst/>
          </a:prstGeom>
        </p:spPr>
      </p:pic>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xmlns="" id="{CADF6545-783D-421A-8FF6-8679AE1083BC}"/>
              </a:ext>
            </a:extLst>
          </p:cNvPr>
          <p:cNvPicPr>
            <a:picLocks noChangeAspect="1"/>
          </p:cNvPicPr>
          <p:nvPr/>
        </p:nvPicPr>
        <p:blipFill>
          <a:blip r:embed="rId3"/>
          <a:stretch>
            <a:fillRect/>
          </a:stretch>
        </p:blipFill>
        <p:spPr>
          <a:xfrm>
            <a:off x="421430" y="634280"/>
            <a:ext cx="6015140" cy="489487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55</a:t>
            </a:r>
          </a:p>
        </p:txBody>
      </p:sp>
      <p:sp>
        <p:nvSpPr>
          <p:cNvPr id="21" name="角丸四角形 20"/>
          <p:cNvSpPr/>
          <p:nvPr/>
        </p:nvSpPr>
        <p:spPr>
          <a:xfrm>
            <a:off x="2132857" y="813296"/>
            <a:ext cx="3475073" cy="473385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607930" y="813296"/>
            <a:ext cx="807538" cy="4733850"/>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132856"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実施計画欄、活動報告欄は参加集落が記入します。</a:t>
            </a:r>
            <a:endParaRPr lang="en-US" altLang="ja-JP" sz="1000" dirty="0">
              <a:solidFill>
                <a:srgbClr val="FF0000"/>
              </a:solidFill>
            </a:endParaRPr>
          </a:p>
        </p:txBody>
      </p:sp>
      <p:sp>
        <p:nvSpPr>
          <p:cNvPr id="27" name="フリーフォーム 26"/>
          <p:cNvSpPr/>
          <p:nvPr/>
        </p:nvSpPr>
        <p:spPr>
          <a:xfrm>
            <a:off x="3308213" y="5466581"/>
            <a:ext cx="390525" cy="376237"/>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403713" y="5457056"/>
            <a:ext cx="552450" cy="38576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58824" y="6456109"/>
            <a:ext cx="3502224"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512490" y="8834684"/>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参加集落又は組織が毎年度それぞれ行おうとする活動の計画または要望を記入して下さい。</a:t>
            </a:r>
            <a:endParaRPr lang="en-US" altLang="ja-JP" sz="1000" u="sng" dirty="0">
              <a:solidFill>
                <a:srgbClr val="FF0000"/>
              </a:solidFill>
            </a:endParaRPr>
          </a:p>
        </p:txBody>
      </p:sp>
      <p:sp>
        <p:nvSpPr>
          <p:cNvPr id="33" name="フリーフォーム 32"/>
          <p:cNvSpPr/>
          <p:nvPr/>
        </p:nvSpPr>
        <p:spPr>
          <a:xfrm>
            <a:off x="571640" y="8409384"/>
            <a:ext cx="516914" cy="42529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260465" y="7268892"/>
            <a:ext cx="390525" cy="1819744"/>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23775" y="6208124"/>
            <a:ext cx="491812" cy="64331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920198" y="6456109"/>
            <a:ext cx="1760595"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0" name="角丸四角形 39"/>
          <p:cNvSpPr/>
          <p:nvPr/>
        </p:nvSpPr>
        <p:spPr>
          <a:xfrm>
            <a:off x="5739942" y="6456109"/>
            <a:ext cx="812229"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68500" y="7070692"/>
            <a:ext cx="363096" cy="105066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365600" y="7968828"/>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活動組織で調整の結果、活動計画書に位置づけられた取組には「○」を記入して下さい。また、計画に位置づけられなかった活動は「－」などわかるように記入して下さい。</a:t>
            </a:r>
            <a:endParaRPr lang="en-US" altLang="ja-JP" sz="1000" u="sng" dirty="0">
              <a:solidFill>
                <a:srgbClr val="FF0000"/>
              </a:solidFill>
            </a:endParaRPr>
          </a:p>
        </p:txBody>
      </p:sp>
      <p:sp>
        <p:nvSpPr>
          <p:cNvPr id="28" name="Rectangle 65"/>
          <p:cNvSpPr>
            <a:spLocks noChangeArrowheads="1"/>
          </p:cNvSpPr>
          <p:nvPr/>
        </p:nvSpPr>
        <p:spPr bwMode="auto">
          <a:xfrm>
            <a:off x="4725144" y="5673080"/>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5" name="フリーフォーム 24"/>
          <p:cNvSpPr/>
          <p:nvPr/>
        </p:nvSpPr>
        <p:spPr>
          <a:xfrm rot="16200000" flipH="1">
            <a:off x="6264300" y="6525279"/>
            <a:ext cx="484220" cy="181884"/>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373896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1661993"/>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活動組織を設立します。設立にあたっては設立総会等を開催します。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事前に、規約や事業計画書、活動計画書の案を作成し、総会で構成員からの合意を得ます。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対象地域の設定</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構成員の取りまとめ</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規約（案）の作成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事業計画（案）の作成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総会の開催</a:t>
            </a:r>
            <a:endParaRPr lang="en-US" altLang="ja-JP" sz="1050" dirty="0">
              <a:latin typeface="+mn-ea"/>
            </a:endParaRPr>
          </a:p>
        </p:txBody>
      </p:sp>
      <p:sp>
        <p:nvSpPr>
          <p:cNvPr id="18" name="テキスト ボックス 4"/>
          <p:cNvSpPr txBox="1">
            <a:spLocks noChangeArrowheads="1"/>
          </p:cNvSpPr>
          <p:nvPr/>
        </p:nvSpPr>
        <p:spPr bwMode="auto">
          <a:xfrm>
            <a:off x="1222413" y="4594701"/>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市町村長に事業計画書を提出します。事業計画が認定されると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88910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7442895"/>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9036363"/>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4082519"/>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5385048"/>
            <a:ext cx="2304108"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7014334"/>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8562618"/>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75432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4520952"/>
            <a:ext cx="564988" cy="72008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913600"/>
            <a:ext cx="564988" cy="69558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7442895"/>
            <a:ext cx="564988" cy="83099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 name="テキスト ボックス 1"/>
          <p:cNvSpPr txBox="1"/>
          <p:nvPr/>
        </p:nvSpPr>
        <p:spPr>
          <a:xfrm>
            <a:off x="5301208" y="2668923"/>
            <a:ext cx="1008112" cy="110799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12</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14</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29</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3" name="テキスト ボックス 22"/>
          <p:cNvSpPr txBox="1"/>
          <p:nvPr/>
        </p:nvSpPr>
        <p:spPr>
          <a:xfrm>
            <a:off x="5301208" y="479476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4" name="テキスト ボックス 23"/>
          <p:cNvSpPr txBox="1"/>
          <p:nvPr/>
        </p:nvSpPr>
        <p:spPr>
          <a:xfrm>
            <a:off x="5301208" y="650465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34</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5" name="テキスト ボックス 24"/>
          <p:cNvSpPr txBox="1"/>
          <p:nvPr/>
        </p:nvSpPr>
        <p:spPr>
          <a:xfrm>
            <a:off x="5301208" y="8004599"/>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6" name="テキスト ボックス 25"/>
          <p:cNvSpPr txBox="1"/>
          <p:nvPr/>
        </p:nvSpPr>
        <p:spPr>
          <a:xfrm>
            <a:off x="5301208" y="9232830"/>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56</a:t>
            </a:r>
          </a:p>
        </p:txBody>
      </p:sp>
      <p:sp>
        <p:nvSpPr>
          <p:cNvPr id="22535" name="テキスト ボックス 4"/>
          <p:cNvSpPr txBox="1">
            <a:spLocks noChangeArrowheads="1"/>
          </p:cNvSpPr>
          <p:nvPr/>
        </p:nvSpPr>
        <p:spPr bwMode="auto">
          <a:xfrm>
            <a:off x="311446" y="1828028"/>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xmlns="" id="{A6CD1FC8-36C6-4661-94B4-B3EAC4C313F2}"/>
              </a:ext>
            </a:extLst>
          </p:cNvPr>
          <p:cNvSpPr/>
          <p:nvPr/>
        </p:nvSpPr>
        <p:spPr>
          <a:xfrm>
            <a:off x="216000" y="971544"/>
            <a:ext cx="6453360" cy="687152"/>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xmlns="" id="{768E4A38-8A76-4C66-AF0F-78D8BA25F636}"/>
              </a:ext>
            </a:extLst>
          </p:cNvPr>
          <p:cNvPicPr>
            <a:picLocks noChangeAspect="1"/>
          </p:cNvPicPr>
          <p:nvPr/>
        </p:nvPicPr>
        <p:blipFill>
          <a:blip r:embed="rId2"/>
          <a:stretch>
            <a:fillRect/>
          </a:stretch>
        </p:blipFill>
        <p:spPr>
          <a:xfrm>
            <a:off x="311446" y="5025930"/>
            <a:ext cx="6212600" cy="2253927"/>
          </a:xfrm>
          <a:prstGeom prst="rect">
            <a:avLst/>
          </a:prstGeom>
        </p:spPr>
      </p:pic>
      <p:sp>
        <p:nvSpPr>
          <p:cNvPr id="26" name="テキスト ボックス 4">
            <a:extLst>
              <a:ext uri="{FF2B5EF4-FFF2-40B4-BE49-F238E27FC236}">
                <a16:creationId xmlns:a16="http://schemas.microsoft.com/office/drawing/2014/main" xmlns="" id="{0F6B24DA-BA7D-4613-9AD1-052F0C734626}"/>
              </a:ext>
            </a:extLst>
          </p:cNvPr>
          <p:cNvSpPr txBox="1">
            <a:spLocks noChangeArrowheads="1"/>
          </p:cNvSpPr>
          <p:nvPr/>
        </p:nvSpPr>
        <p:spPr bwMode="auto">
          <a:xfrm>
            <a:off x="0" y="471206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xmlns="" id="{FB276BCB-2343-4748-B97E-DD66104DDE11}"/>
              </a:ext>
            </a:extLst>
          </p:cNvPr>
          <p:cNvSpPr txBox="1">
            <a:spLocks noChangeArrowheads="1"/>
          </p:cNvSpPr>
          <p:nvPr/>
        </p:nvSpPr>
        <p:spPr bwMode="auto">
          <a:xfrm>
            <a:off x="116632" y="741112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各段階の詳細な実施手順は、以下に示すとおりです。</a:t>
            </a:r>
            <a:endParaRPr lang="en-US" altLang="ja-JP" dirty="0">
              <a:latin typeface="ＭＳ Ｐゴシック" panose="020B0600070205080204" pitchFamily="50" charset="-128"/>
            </a:endParaRPr>
          </a:p>
        </p:txBody>
      </p:sp>
      <p:sp>
        <p:nvSpPr>
          <p:cNvPr id="30" name="角丸四角形 23">
            <a:extLst>
              <a:ext uri="{FF2B5EF4-FFF2-40B4-BE49-F238E27FC236}">
                <a16:creationId xmlns:a16="http://schemas.microsoft.com/office/drawing/2014/main" xmlns="" id="{F8D41613-1C63-4433-8632-25224D21B355}"/>
              </a:ext>
            </a:extLst>
          </p:cNvPr>
          <p:cNvSpPr/>
          <p:nvPr/>
        </p:nvSpPr>
        <p:spPr>
          <a:xfrm>
            <a:off x="347348" y="776863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9" name="テキスト ボックス 4">
            <a:extLst>
              <a:ext uri="{FF2B5EF4-FFF2-40B4-BE49-F238E27FC236}">
                <a16:creationId xmlns:a16="http://schemas.microsoft.com/office/drawing/2014/main" xmlns="" id="{3D07DDF7-A98C-4CD1-BDD1-BCD4214B7AB0}"/>
              </a:ext>
            </a:extLst>
          </p:cNvPr>
          <p:cNvSpPr txBox="1">
            <a:spLocks noChangeArrowheads="1"/>
          </p:cNvSpPr>
          <p:nvPr/>
        </p:nvSpPr>
        <p:spPr bwMode="auto">
          <a:xfrm>
            <a:off x="201206" y="8125262"/>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31" name="テキスト ボックス 4">
            <a:extLst>
              <a:ext uri="{FF2B5EF4-FFF2-40B4-BE49-F238E27FC236}">
                <a16:creationId xmlns:a16="http://schemas.microsoft.com/office/drawing/2014/main" xmlns="" id="{BFB9380F-7F41-4974-825A-655B1F080C74}"/>
              </a:ext>
            </a:extLst>
          </p:cNvPr>
          <p:cNvSpPr txBox="1">
            <a:spLocks noChangeArrowheads="1"/>
          </p:cNvSpPr>
          <p:nvPr/>
        </p:nvSpPr>
        <p:spPr bwMode="auto">
          <a:xfrm>
            <a:off x="311446" y="7768638"/>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
        <p:nvSpPr>
          <p:cNvPr id="17" name="テキスト ボックス 4">
            <a:extLst>
              <a:ext uri="{FF2B5EF4-FFF2-40B4-BE49-F238E27FC236}">
                <a16:creationId xmlns:a16="http://schemas.microsoft.com/office/drawing/2014/main" xmlns="" id="{A1CC5A92-A143-4D34-A07F-C193F2CA9F59}"/>
              </a:ext>
            </a:extLst>
          </p:cNvPr>
          <p:cNvSpPr txBox="1">
            <a:spLocks noChangeArrowheads="1"/>
          </p:cNvSpPr>
          <p:nvPr/>
        </p:nvSpPr>
        <p:spPr bwMode="auto">
          <a:xfrm>
            <a:off x="291045" y="899061"/>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9939801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3"/>
            <a:ext cx="6467643" cy="909915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57</a:t>
            </a:r>
          </a:p>
        </p:txBody>
      </p:sp>
      <p:sp>
        <p:nvSpPr>
          <p:cNvPr id="96" name="テキスト ボックス 4">
            <a:extLst>
              <a:ext uri="{FF2B5EF4-FFF2-40B4-BE49-F238E27FC236}">
                <a16:creationId xmlns:a16="http://schemas.microsoft.com/office/drawing/2014/main" xmlns="" id="{CD0A0291-7BEB-414D-A077-7B37E1D1B55F}"/>
              </a:ext>
            </a:extLst>
          </p:cNvPr>
          <p:cNvSpPr txBox="1">
            <a:spLocks noChangeArrowheads="1"/>
          </p:cNvSpPr>
          <p:nvPr/>
        </p:nvSpPr>
        <p:spPr bwMode="auto">
          <a:xfrm>
            <a:off x="336470" y="632520"/>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xmlns="" id="{B523F29D-0A46-4A81-AE61-C1419BC08B46}"/>
              </a:ext>
            </a:extLst>
          </p:cNvPr>
          <p:cNvPicPr>
            <a:picLocks noChangeAspect="1"/>
          </p:cNvPicPr>
          <p:nvPr/>
        </p:nvPicPr>
        <p:blipFill>
          <a:blip r:embed="rId2"/>
          <a:stretch>
            <a:fillRect/>
          </a:stretch>
        </p:blipFill>
        <p:spPr>
          <a:xfrm>
            <a:off x="2740143" y="5088963"/>
            <a:ext cx="1158340" cy="237765"/>
          </a:xfrm>
          <a:prstGeom prst="rect">
            <a:avLst/>
          </a:prstGeom>
        </p:spPr>
      </p:pic>
      <p:graphicFrame>
        <p:nvGraphicFramePr>
          <p:cNvPr id="6" name="表 5">
            <a:extLst>
              <a:ext uri="{FF2B5EF4-FFF2-40B4-BE49-F238E27FC236}">
                <a16:creationId xmlns:a16="http://schemas.microsoft.com/office/drawing/2014/main" xmlns="" id="{EFC062DE-5CA0-4E26-8458-7EAAF810D060}"/>
              </a:ext>
            </a:extLst>
          </p:cNvPr>
          <p:cNvGraphicFramePr>
            <a:graphicFrameLocks noGrp="1"/>
          </p:cNvGraphicFramePr>
          <p:nvPr>
            <p:extLst>
              <p:ext uri="{D42A27DB-BD31-4B8C-83A1-F6EECF244321}">
                <p14:modId xmlns:p14="http://schemas.microsoft.com/office/powerpoint/2010/main" val="1440918002"/>
              </p:ext>
            </p:extLst>
          </p:nvPr>
        </p:nvGraphicFramePr>
        <p:xfrm>
          <a:off x="404664" y="853004"/>
          <a:ext cx="5829299" cy="417121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xmlns="" val="4082353619"/>
                    </a:ext>
                  </a:extLst>
                </a:gridCol>
                <a:gridCol w="1021968">
                  <a:extLst>
                    <a:ext uri="{9D8B030D-6E8A-4147-A177-3AD203B41FA5}">
                      <a16:colId xmlns:a16="http://schemas.microsoft.com/office/drawing/2014/main" xmlns="" val="2900737365"/>
                    </a:ext>
                  </a:extLst>
                </a:gridCol>
                <a:gridCol w="2268496">
                  <a:extLst>
                    <a:ext uri="{9D8B030D-6E8A-4147-A177-3AD203B41FA5}">
                      <a16:colId xmlns:a16="http://schemas.microsoft.com/office/drawing/2014/main" xmlns="" val="564641662"/>
                    </a:ext>
                  </a:extLst>
                </a:gridCol>
                <a:gridCol w="2269115">
                  <a:extLst>
                    <a:ext uri="{9D8B030D-6E8A-4147-A177-3AD203B41FA5}">
                      <a16:colId xmlns:a16="http://schemas.microsoft.com/office/drawing/2014/main" xmlns=""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a:effectLst/>
                        </a:rPr>
                        <a:t>該当地域等</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xmlns=""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「人・農地プラン」の「今後の地域の中心となる経営体」に相当する経営体である「中心経営体」との役割分担や労力補完を図る地域等が該当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3020308785"/>
                  </a:ext>
                </a:extLst>
              </a:tr>
            </a:tbl>
          </a:graphicData>
        </a:graphic>
      </p:graphicFrame>
      <p:sp>
        <p:nvSpPr>
          <p:cNvPr id="98" name="テキスト ボックス 4">
            <a:extLst>
              <a:ext uri="{FF2B5EF4-FFF2-40B4-BE49-F238E27FC236}">
                <a16:creationId xmlns:a16="http://schemas.microsoft.com/office/drawing/2014/main" xmlns="" id="{8EA70648-4358-45B0-B4E4-9760232F7BA5}"/>
              </a:ext>
            </a:extLst>
          </p:cNvPr>
          <p:cNvSpPr txBox="1">
            <a:spLocks noChangeArrowheads="1"/>
          </p:cNvSpPr>
          <p:nvPr/>
        </p:nvSpPr>
        <p:spPr bwMode="auto">
          <a:xfrm>
            <a:off x="336867" y="5391468"/>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xmlns="" id="{AA614C1F-163B-4BBB-9731-7F6228F26F1A}"/>
              </a:ext>
            </a:extLst>
          </p:cNvPr>
          <p:cNvSpPr>
            <a:spLocks noChangeArrowheads="1"/>
          </p:cNvSpPr>
          <p:nvPr/>
        </p:nvSpPr>
        <p:spPr bwMode="auto">
          <a:xfrm>
            <a:off x="470452" y="6222140"/>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xmlns="" id="{36EEF59B-26E7-4908-91BF-EBE78A3708A9}"/>
              </a:ext>
            </a:extLst>
          </p:cNvPr>
          <p:cNvSpPr>
            <a:spLocks noChangeArrowheads="1"/>
          </p:cNvSpPr>
          <p:nvPr/>
        </p:nvSpPr>
        <p:spPr bwMode="auto">
          <a:xfrm>
            <a:off x="1340768" y="698928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xmlns="" id="{1BAD90A2-10A3-4FFA-8405-677886E7B30A}"/>
              </a:ext>
            </a:extLst>
          </p:cNvPr>
          <p:cNvSpPr>
            <a:spLocks noChangeArrowheads="1"/>
          </p:cNvSpPr>
          <p:nvPr/>
        </p:nvSpPr>
        <p:spPr bwMode="auto">
          <a:xfrm>
            <a:off x="470452" y="6980906"/>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xmlns="" id="{86D9754B-9D91-4965-AF92-354C68846028}"/>
              </a:ext>
            </a:extLst>
          </p:cNvPr>
          <p:cNvSpPr/>
          <p:nvPr/>
        </p:nvSpPr>
        <p:spPr>
          <a:xfrm>
            <a:off x="460355" y="6181056"/>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xmlns="" id="{A94A0AF4-AACB-457F-A4C3-9D84903C6AAB}"/>
              </a:ext>
            </a:extLst>
          </p:cNvPr>
          <p:cNvSpPr txBox="1">
            <a:spLocks noChangeArrowheads="1"/>
          </p:cNvSpPr>
          <p:nvPr/>
        </p:nvSpPr>
        <p:spPr bwMode="auto">
          <a:xfrm>
            <a:off x="4657984" y="5957606"/>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xmlns="" id="{F3DD4E6C-0992-43E5-BE68-2814E5A1CD9A}"/>
              </a:ext>
            </a:extLst>
          </p:cNvPr>
          <p:cNvPicPr>
            <a:picLocks noChangeAspect="1"/>
          </p:cNvPicPr>
          <p:nvPr/>
        </p:nvPicPr>
        <p:blipFill>
          <a:blip r:embed="rId2"/>
          <a:stretch>
            <a:fillRect/>
          </a:stretch>
        </p:blipFill>
        <p:spPr>
          <a:xfrm>
            <a:off x="2766783" y="7700940"/>
            <a:ext cx="1158340" cy="237765"/>
          </a:xfrm>
          <a:prstGeom prst="rect">
            <a:avLst/>
          </a:prstGeom>
        </p:spPr>
      </p:pic>
    </p:spTree>
    <p:extLst>
      <p:ext uri="{BB962C8B-B14F-4D97-AF65-F5344CB8AC3E}">
        <p14:creationId xmlns:p14="http://schemas.microsoft.com/office/powerpoint/2010/main" val="428172110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58</a:t>
            </a: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xmlns=""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xmlns=""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xmlns=""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xmlns=""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xmlns=""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xmlns=""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xmlns=""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xmlns=""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xmlns=""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xmlns=""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xmlns=""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xmlns=""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96" name="テキスト ボックス 4">
            <a:extLst>
              <a:ext uri="{FF2B5EF4-FFF2-40B4-BE49-F238E27FC236}">
                <a16:creationId xmlns:a16="http://schemas.microsoft.com/office/drawing/2014/main" xmlns="" id="{CD0A0291-7BEB-414D-A077-7B37E1D1B55F}"/>
              </a:ext>
            </a:extLst>
          </p:cNvPr>
          <p:cNvSpPr txBox="1">
            <a:spLocks noChangeArrowheads="1"/>
          </p:cNvSpPr>
          <p:nvPr/>
        </p:nvSpPr>
        <p:spPr bwMode="auto">
          <a:xfrm>
            <a:off x="444483" y="702004"/>
            <a:ext cx="6185057"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xmlns="" id="{E8D06651-CFCE-405F-8C74-7A7CE4515622}"/>
              </a:ext>
            </a:extLst>
          </p:cNvPr>
          <p:cNvSpPr txBox="1">
            <a:spLocks noChangeArrowheads="1"/>
          </p:cNvSpPr>
          <p:nvPr/>
        </p:nvSpPr>
        <p:spPr bwMode="auto">
          <a:xfrm>
            <a:off x="336468" y="1048245"/>
            <a:ext cx="6185057" cy="1661993"/>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具体的な記載内容としては以下のとおりであり、人・農地プランや市町村が定めるビジョン等で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xmlns="" id="{5FEA7FC0-EE67-4159-BA95-58C0F940D45E}"/>
              </a:ext>
            </a:extLst>
          </p:cNvPr>
          <p:cNvPicPr>
            <a:picLocks noChangeAspect="1"/>
          </p:cNvPicPr>
          <p:nvPr/>
        </p:nvPicPr>
        <p:blipFill>
          <a:blip r:embed="rId2"/>
          <a:stretch>
            <a:fillRect/>
          </a:stretch>
        </p:blipFill>
        <p:spPr>
          <a:xfrm>
            <a:off x="980728" y="2911237"/>
            <a:ext cx="4968552" cy="6616772"/>
          </a:xfrm>
          <a:prstGeom prst="rect">
            <a:avLst/>
          </a:prstGeom>
        </p:spPr>
      </p:pic>
    </p:spTree>
    <p:extLst>
      <p:ext uri="{BB962C8B-B14F-4D97-AF65-F5344CB8AC3E}">
        <p14:creationId xmlns:p14="http://schemas.microsoft.com/office/powerpoint/2010/main" val="20953985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xmlns=""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60</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a16="http://schemas.microsoft.com/office/drawing/2014/main" xmlns="" id="{E3E5D012-ED5B-481F-88FB-BC05EF3429E1}"/>
              </a:ext>
            </a:extLst>
          </p:cNvPr>
          <p:cNvSpPr txBox="1">
            <a:spLocks noChangeArrowheads="1"/>
          </p:cNvSpPr>
          <p:nvPr/>
        </p:nvSpPr>
        <p:spPr bwMode="auto">
          <a:xfrm>
            <a:off x="312125" y="533213"/>
            <a:ext cx="6357235" cy="5539978"/>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・人・農地プランや市町村が定めるビジョン等の抜粋があると、方向性の決定の際に参考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xmlns=""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
        <p:nvSpPr>
          <p:cNvPr id="15" name="テキスト ボックス 4">
            <a:extLst>
              <a:ext uri="{FF2B5EF4-FFF2-40B4-BE49-F238E27FC236}">
                <a16:creationId xmlns:a16="http://schemas.microsoft.com/office/drawing/2014/main" xmlns=""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xmlns=""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xmlns=""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xmlns=""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62</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a16="http://schemas.microsoft.com/office/drawing/2014/main" xmlns=""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xmlns=""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pic>
        <p:nvPicPr>
          <p:cNvPr id="5" name="図 4">
            <a:extLst>
              <a:ext uri="{FF2B5EF4-FFF2-40B4-BE49-F238E27FC236}">
                <a16:creationId xmlns:a16="http://schemas.microsoft.com/office/drawing/2014/main" xmlns="" id="{F3C85003-0058-4D6B-8DB5-6D79A33BE29A}"/>
              </a:ext>
            </a:extLst>
          </p:cNvPr>
          <p:cNvPicPr>
            <a:picLocks noChangeAspect="1"/>
          </p:cNvPicPr>
          <p:nvPr/>
        </p:nvPicPr>
        <p:blipFill rotWithShape="1">
          <a:blip r:embed="rId2"/>
          <a:srcRect l="6892" t="2632" r="3881"/>
          <a:stretch/>
        </p:blipFill>
        <p:spPr>
          <a:xfrm>
            <a:off x="692696" y="1387848"/>
            <a:ext cx="4536504" cy="5027251"/>
          </a:xfrm>
          <a:prstGeom prst="rect">
            <a:avLst/>
          </a:prstGeom>
        </p:spPr>
      </p:pic>
      <p:sp>
        <p:nvSpPr>
          <p:cNvPr id="13" name="正方形/長方形 12">
            <a:extLst>
              <a:ext uri="{FF2B5EF4-FFF2-40B4-BE49-F238E27FC236}">
                <a16:creationId xmlns:a16="http://schemas.microsoft.com/office/drawing/2014/main" xmlns="" id="{26A245EE-1AC2-42A8-AE20-8609720320D9}"/>
              </a:ext>
            </a:extLst>
          </p:cNvPr>
          <p:cNvSpPr/>
          <p:nvPr/>
        </p:nvSpPr>
        <p:spPr>
          <a:xfrm>
            <a:off x="336471" y="391995"/>
            <a:ext cx="6289927" cy="924095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xmlns="" id="{D71F154E-012A-4EBD-979C-BC512E59B85F}"/>
              </a:ext>
            </a:extLst>
          </p:cNvPr>
          <p:cNvSpPr txBox="1">
            <a:spLocks noChangeArrowheads="1"/>
          </p:cNvSpPr>
          <p:nvPr/>
        </p:nvSpPr>
        <p:spPr bwMode="auto">
          <a:xfrm>
            <a:off x="441341" y="6495355"/>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spTree>
    <p:extLst>
      <p:ext uri="{BB962C8B-B14F-4D97-AF65-F5344CB8AC3E}">
        <p14:creationId xmlns:p14="http://schemas.microsoft.com/office/powerpoint/2010/main" val="78273202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sp>
        <p:nvSpPr>
          <p:cNvPr id="15" name="テキスト ボックス 4">
            <a:extLst>
              <a:ext uri="{FF2B5EF4-FFF2-40B4-BE49-F238E27FC236}">
                <a16:creationId xmlns:a16="http://schemas.microsoft.com/office/drawing/2014/main" xmlns="" id="{38722874-DB9F-4483-B17B-21F4916109D9}"/>
              </a:ext>
            </a:extLst>
          </p:cNvPr>
          <p:cNvSpPr txBox="1">
            <a:spLocks noChangeArrowheads="1"/>
          </p:cNvSpPr>
          <p:nvPr/>
        </p:nvSpPr>
        <p:spPr bwMode="auto">
          <a:xfrm>
            <a:off x="389105"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　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xmlns="" id="{27F8C816-DE5D-4A02-98C1-5F2183293A97}"/>
              </a:ext>
            </a:extLst>
          </p:cNvPr>
          <p:cNvSpPr/>
          <p:nvPr/>
        </p:nvSpPr>
        <p:spPr>
          <a:xfrm>
            <a:off x="237332" y="464003"/>
            <a:ext cx="6504036" cy="916894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xmlns="" id="{F6D15DD6-850F-4F64-B11A-6EBD00D2C2AD}"/>
              </a:ext>
            </a:extLst>
          </p:cNvPr>
          <p:cNvSpPr txBox="1"/>
          <p:nvPr/>
        </p:nvSpPr>
        <p:spPr>
          <a:xfrm>
            <a:off x="375285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381000" y="901398"/>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36" name="正方形/長方形 35"/>
          <p:cNvSpPr/>
          <p:nvPr/>
        </p:nvSpPr>
        <p:spPr>
          <a:xfrm>
            <a:off x="96838" y="2144688"/>
            <a:ext cx="6638925" cy="756084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64</a:t>
            </a:r>
          </a:p>
        </p:txBody>
      </p:sp>
      <p:sp>
        <p:nvSpPr>
          <p:cNvPr id="11" name="テキスト ボックス 4"/>
          <p:cNvSpPr txBox="1">
            <a:spLocks noChangeArrowheads="1"/>
          </p:cNvSpPr>
          <p:nvPr/>
        </p:nvSpPr>
        <p:spPr bwMode="auto">
          <a:xfrm>
            <a:off x="579053" y="1568624"/>
            <a:ext cx="5832000" cy="369332"/>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u="sng" dirty="0">
                <a:latin typeface="HG丸ｺﾞｼｯｸM-PRO" pitchFamily="50" charset="-128"/>
                <a:ea typeface="HG丸ｺﾞｼｯｸM-PRO" pitchFamily="50" charset="-128"/>
              </a:rPr>
              <a:t>○　都道府県において、要綱基本方針で追加する活動項目については、</a:t>
            </a:r>
            <a:r>
              <a:rPr lang="ja-JP" altLang="en-US" u="sng" dirty="0">
                <a:latin typeface="HG丸ｺﾞｼｯｸM-PRO" pitchFamily="50" charset="-128"/>
                <a:ea typeface="HG丸ｺﾞｼｯｸM-PRO" pitchFamily="50" charset="-128"/>
              </a:rPr>
              <a:t>以下の表に</a:t>
            </a:r>
            <a:r>
              <a:rPr lang="ja-JP" altLang="en-US" sz="1200" u="sng" dirty="0">
                <a:latin typeface="HG丸ｺﾞｼｯｸM-PRO" pitchFamily="50" charset="-128"/>
                <a:ea typeface="HG丸ｺﾞｼｯｸM-PRO" pitchFamily="50" charset="-128"/>
              </a:rPr>
              <a:t>活動項目番号</a:t>
            </a:r>
            <a:r>
              <a:rPr lang="en-US" altLang="ja-JP" u="sng" dirty="0">
                <a:latin typeface="HG丸ｺﾞｼｯｸM-PRO" pitchFamily="50" charset="-128"/>
                <a:ea typeface="HG丸ｺﾞｼｯｸM-PRO" pitchFamily="50" charset="-128"/>
              </a:rPr>
              <a:t>100</a:t>
            </a:r>
            <a:r>
              <a:rPr lang="ja-JP" altLang="en-US" u="sng" dirty="0">
                <a:latin typeface="HG丸ｺﾞｼｯｸM-PRO" pitchFamily="50" charset="-128"/>
                <a:ea typeface="HG丸ｺﾞｼｯｸM-PRO" pitchFamily="50" charset="-128"/>
              </a:rPr>
              <a:t>番台を用いて、追加して使用してください。　</a:t>
            </a:r>
          </a:p>
        </p:txBody>
      </p:sp>
      <p:pic>
        <p:nvPicPr>
          <p:cNvPr id="9" name="図 8">
            <a:extLst>
              <a:ext uri="{FF2B5EF4-FFF2-40B4-BE49-F238E27FC236}">
                <a16:creationId xmlns:a16="http://schemas.microsoft.com/office/drawing/2014/main" xmlns="" id="{7769B5B1-6B9D-4831-86AC-455F31C16EE7}"/>
              </a:ext>
            </a:extLst>
          </p:cNvPr>
          <p:cNvPicPr>
            <a:picLocks noChangeAspect="1"/>
          </p:cNvPicPr>
          <p:nvPr/>
        </p:nvPicPr>
        <p:blipFill>
          <a:blip r:embed="rId2"/>
          <a:stretch>
            <a:fillRect/>
          </a:stretch>
        </p:blipFill>
        <p:spPr>
          <a:xfrm rot="16200000">
            <a:off x="-500982" y="3487534"/>
            <a:ext cx="6982812" cy="4875149"/>
          </a:xfrm>
          <a:prstGeom prst="rect">
            <a:avLst/>
          </a:prstGeom>
        </p:spPr>
      </p:pic>
    </p:spTree>
    <p:extLst>
      <p:ext uri="{BB962C8B-B14F-4D97-AF65-F5344CB8AC3E}">
        <p14:creationId xmlns:p14="http://schemas.microsoft.com/office/powerpoint/2010/main" val="21939790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65</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102443"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7" name="図 6">
            <a:extLst>
              <a:ext uri="{FF2B5EF4-FFF2-40B4-BE49-F238E27FC236}">
                <a16:creationId xmlns:a16="http://schemas.microsoft.com/office/drawing/2014/main" xmlns="" id="{B0CC7814-75DD-4A76-8D2C-F9D081E1A13D}"/>
              </a:ext>
            </a:extLst>
          </p:cNvPr>
          <p:cNvPicPr>
            <a:picLocks noChangeAspect="1"/>
          </p:cNvPicPr>
          <p:nvPr/>
        </p:nvPicPr>
        <p:blipFill>
          <a:blip r:embed="rId5"/>
          <a:stretch>
            <a:fillRect/>
          </a:stretch>
        </p:blipFill>
        <p:spPr>
          <a:xfrm rot="16200000">
            <a:off x="-720081" y="2211579"/>
            <a:ext cx="8131004" cy="6095919"/>
          </a:xfrm>
          <a:prstGeom prst="rect">
            <a:avLst/>
          </a:prstGeom>
        </p:spPr>
      </p:pic>
    </p:spTree>
    <p:extLst>
      <p:ext uri="{BB962C8B-B14F-4D97-AF65-F5344CB8AC3E}">
        <p14:creationId xmlns:p14="http://schemas.microsoft.com/office/powerpoint/2010/main" val="11148548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令和３年度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（１）新たな加算措置について</a:t>
            </a:r>
          </a:p>
        </p:txBody>
      </p:sp>
      <p:sp>
        <p:nvSpPr>
          <p:cNvPr id="51" name="テキスト ボックス 50"/>
          <p:cNvSpPr txBox="1"/>
          <p:nvPr/>
        </p:nvSpPr>
        <p:spPr>
          <a:xfrm>
            <a:off x="452005" y="1860742"/>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（２）活動要件の見直し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a16="http://schemas.microsoft.com/office/drawing/2014/main" xmlns="" id="{85FE38A8-A866-43FB-8BD6-8EB49E7F3373}"/>
              </a:ext>
            </a:extLst>
          </p:cNvPr>
          <p:cNvSpPr txBox="1"/>
          <p:nvPr/>
        </p:nvSpPr>
        <p:spPr>
          <a:xfrm>
            <a:off x="575989" y="1121748"/>
            <a:ext cx="5747736" cy="461665"/>
          </a:xfrm>
          <a:prstGeom prst="rect">
            <a:avLst/>
          </a:prstGeom>
          <a:solidFill>
            <a:schemeClr val="bg1"/>
          </a:solid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田んぼダムに取り組み、一定の実施面積等の要件を満たす場合、資源向上支払（共同）の単価が加算されます。（詳細は</a:t>
            </a:r>
            <a:r>
              <a:rPr lang="en-US" altLang="ja-JP" dirty="0">
                <a:latin typeface="HG丸ｺﾞｼｯｸM-PRO" panose="020F0600000000000000" pitchFamily="50" charset="-128"/>
                <a:ea typeface="HG丸ｺﾞｼｯｸM-PRO" panose="020F0600000000000000" pitchFamily="50" charset="-128"/>
              </a:rPr>
              <a:t>28</a:t>
            </a:r>
            <a:r>
              <a:rPr lang="ja-JP" altLang="en-US" dirty="0">
                <a:latin typeface="HG丸ｺﾞｼｯｸM-PRO" panose="020F0600000000000000" pitchFamily="50" charset="-128"/>
                <a:ea typeface="HG丸ｺﾞｼｯｸM-PRO" panose="020F0600000000000000" pitchFamily="50" charset="-128"/>
              </a:rPr>
              <a:t>ページ）</a:t>
            </a:r>
          </a:p>
        </p:txBody>
      </p:sp>
      <p:sp>
        <p:nvSpPr>
          <p:cNvPr id="52" name="正方形/長方形 51">
            <a:extLst>
              <a:ext uri="{FF2B5EF4-FFF2-40B4-BE49-F238E27FC236}">
                <a16:creationId xmlns:a16="http://schemas.microsoft.com/office/drawing/2014/main" xmlns="" id="{E9CD58B0-AAA3-4ED2-93C2-D223DB79B423}"/>
              </a:ext>
            </a:extLst>
          </p:cNvPr>
          <p:cNvSpPr/>
          <p:nvPr/>
        </p:nvSpPr>
        <p:spPr>
          <a:xfrm>
            <a:off x="615452" y="2237329"/>
            <a:ext cx="5598126" cy="2285241"/>
          </a:xfrm>
          <a:prstGeom prst="rect">
            <a:avLst/>
          </a:prstGeom>
          <a:solidFill>
            <a:schemeClr val="bg1"/>
          </a:solidFill>
        </p:spPr>
        <p:txBody>
          <a:bodyPr wrap="square">
            <a:spAutoFit/>
          </a:bodyPr>
          <a:lstStyle/>
          <a:p>
            <a:r>
              <a:rPr lang="ja-JP" altLang="en-US" b="1" dirty="0">
                <a:solidFill>
                  <a:srgbClr val="FF0000"/>
                </a:solidFill>
                <a:latin typeface="HG丸ｺﾞｼｯｸM-PRO" panose="020F0600000000000000" pitchFamily="50" charset="-128"/>
                <a:ea typeface="HG丸ｺﾞｼｯｸM-PRO" panose="020F0600000000000000" pitchFamily="50" charset="-128"/>
              </a:rPr>
              <a:t>　</a:t>
            </a:r>
            <a:r>
              <a:rPr lang="ja-JP" altLang="en-US" b="1" dirty="0">
                <a:latin typeface="HG丸ｺﾞｼｯｸM-PRO" panose="020F0600000000000000" pitchFamily="50" charset="-128"/>
                <a:ea typeface="HG丸ｺﾞｼｯｸM-PRO" panose="020F0600000000000000" pitchFamily="50" charset="-128"/>
              </a:rPr>
              <a:t>「</a:t>
            </a:r>
            <a:r>
              <a:rPr lang="en-US" altLang="ja-JP" b="1" dirty="0">
                <a:latin typeface="HG丸ｺﾞｼｯｸM-PRO" panose="020F0600000000000000" pitchFamily="50" charset="-128"/>
                <a:ea typeface="HG丸ｺﾞｼｯｸM-PRO" panose="020F0600000000000000" pitchFamily="50" charset="-128"/>
              </a:rPr>
              <a:t>53</a:t>
            </a:r>
            <a:r>
              <a:rPr lang="ja-JP" altLang="en-US" b="1" dirty="0">
                <a:latin typeface="HG丸ｺﾞｼｯｸM-PRO" panose="020F0600000000000000" pitchFamily="50" charset="-128"/>
                <a:ea typeface="HG丸ｺﾞｼｯｸM-PRO" panose="020F0600000000000000" pitchFamily="50" charset="-128"/>
              </a:rPr>
              <a:t>　鳥獣被害防止対策及び環境改善活動の強化」</a:t>
            </a:r>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⇒「鳥獣緩衝帯</a:t>
            </a: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１の整備・保全管理」も対象となります。</a:t>
            </a:r>
          </a:p>
          <a:p>
            <a:endParaRPr lang="en-US" altLang="ja-JP" sz="1050"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１ 鳥獣被害防止特措法に基づき、市町村が策定する</a:t>
            </a:r>
          </a:p>
          <a:p>
            <a:r>
              <a:rPr lang="ja-JP" altLang="en-US" dirty="0">
                <a:latin typeface="HG丸ｺﾞｼｯｸM-PRO" panose="020F0600000000000000" pitchFamily="50" charset="-128"/>
                <a:ea typeface="HG丸ｺﾞｼｯｸM-PRO" panose="020F0600000000000000" pitchFamily="50" charset="-128"/>
              </a:rPr>
              <a:t>　　 鳥獣被害防止計画に基づく活動の中で設置されたもの等</a:t>
            </a: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p:txBody>
      </p:sp>
      <p:sp>
        <p:nvSpPr>
          <p:cNvPr id="60" name="正方形/長方形 59">
            <a:extLst>
              <a:ext uri="{FF2B5EF4-FFF2-40B4-BE49-F238E27FC236}">
                <a16:creationId xmlns:a16="http://schemas.microsoft.com/office/drawing/2014/main" xmlns="" id="{46AB2A03-C86F-4D32-A748-8BDF7FDD5D9B}"/>
              </a:ext>
            </a:extLst>
          </p:cNvPr>
          <p:cNvSpPr/>
          <p:nvPr/>
        </p:nvSpPr>
        <p:spPr>
          <a:xfrm>
            <a:off x="615452" y="5023014"/>
            <a:ext cx="5688632" cy="4339650"/>
          </a:xfrm>
          <a:prstGeom prst="rect">
            <a:avLst/>
          </a:prstGeom>
          <a:solidFill>
            <a:schemeClr val="bg1"/>
          </a:solidFill>
        </p:spPr>
        <p:txBody>
          <a:bodyPr wrap="square">
            <a:spAutoFit/>
          </a:bodyPr>
          <a:lstStyle/>
          <a:p>
            <a:r>
              <a:rPr lang="ja-JP" altLang="en-US" b="1" dirty="0">
                <a:latin typeface="HG丸ｺﾞｼｯｸM-PRO" panose="020F0600000000000000" pitchFamily="50" charset="-128"/>
                <a:ea typeface="HG丸ｺﾞｼｯｸM-PRO" panose="020F0600000000000000" pitchFamily="50" charset="-128"/>
              </a:rPr>
              <a:t>１．法人化した組織　　においては、金銭出納簿の市町村への提出が不要　　に　</a:t>
            </a:r>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　なります。</a:t>
            </a:r>
          </a:p>
          <a:p>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１　法人化した活動組織とは、法人登記した組織（</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法人や一般社団法人</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等）を指します。</a:t>
            </a: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２　金銭出納簿の作成については、従来通り行うものとし、交付金の目的に</a:t>
            </a:r>
          </a:p>
          <a:p>
            <a:r>
              <a:rPr lang="ja-JP" altLang="en-US" dirty="0">
                <a:latin typeface="HG丸ｺﾞｼｯｸM-PRO" panose="020F0600000000000000" pitchFamily="50" charset="-128"/>
                <a:ea typeface="HG丸ｺﾞｼｯｸM-PRO" panose="020F0600000000000000" pitchFamily="50" charset="-128"/>
              </a:rPr>
              <a:t>　　沿った使用の確認のために、実施状況の確認等で提示できるよう、保管を</a:t>
            </a:r>
          </a:p>
          <a:p>
            <a:r>
              <a:rPr lang="ja-JP" altLang="en-US" dirty="0">
                <a:latin typeface="HG丸ｺﾞｼｯｸM-PRO" panose="020F0600000000000000" pitchFamily="50" charset="-128"/>
                <a:ea typeface="HG丸ｺﾞｼｯｸM-PRO" panose="020F0600000000000000" pitchFamily="50" charset="-128"/>
              </a:rPr>
              <a:t>　　お願いします。なお、金銭出納簿の様式については、様式第</a:t>
            </a:r>
            <a:r>
              <a:rPr lang="en-US" altLang="ja-JP" dirty="0">
                <a:latin typeface="HG丸ｺﾞｼｯｸM-PRO" panose="020F0600000000000000" pitchFamily="50" charset="-128"/>
                <a:ea typeface="HG丸ｺﾞｼｯｸM-PRO" panose="020F0600000000000000" pitchFamily="50" charset="-128"/>
              </a:rPr>
              <a:t>1-7</a:t>
            </a:r>
            <a:r>
              <a:rPr lang="ja-JP" altLang="en-US" dirty="0">
                <a:latin typeface="HG丸ｺﾞｼｯｸM-PRO" panose="020F0600000000000000" pitchFamily="50" charset="-128"/>
                <a:ea typeface="HG丸ｺﾞｼｯｸM-PRO" panose="020F0600000000000000" pitchFamily="50" charset="-128"/>
              </a:rPr>
              <a:t>号又は実</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en-US">
                <a:latin typeface="HG丸ｺﾞｼｯｸM-PRO" panose="020F0600000000000000" pitchFamily="50" charset="-128"/>
                <a:ea typeface="HG丸ｺﾞｼｯｸM-PRO" panose="020F0600000000000000" pitchFamily="50" charset="-128"/>
              </a:rPr>
              <a:t>施要領</a:t>
            </a:r>
            <a:r>
              <a:rPr lang="ja-JP" altLang="en-US" dirty="0">
                <a:latin typeface="HG丸ｺﾞｼｯｸM-PRO" panose="020F0600000000000000" pitchFamily="50" charset="-128"/>
                <a:ea typeface="HG丸ｺﾞｼｯｸM-PRO" panose="020F0600000000000000" pitchFamily="50" charset="-128"/>
              </a:rPr>
              <a:t>附則（</a:t>
            </a:r>
            <a:r>
              <a:rPr lang="en-US" altLang="ja-JP" dirty="0">
                <a:latin typeface="HG丸ｺﾞｼｯｸM-PRO" panose="020F0600000000000000" pitchFamily="50" charset="-128"/>
                <a:ea typeface="HG丸ｺﾞｼｯｸM-PRO" panose="020F0600000000000000" pitchFamily="50" charset="-128"/>
              </a:rPr>
              <a:t>H31.3.29</a:t>
            </a:r>
            <a:r>
              <a:rPr lang="ja-JP" altLang="en-US" dirty="0">
                <a:latin typeface="HG丸ｺﾞｼｯｸM-PRO" panose="020F0600000000000000" pitchFamily="50" charset="-128"/>
                <a:ea typeface="HG丸ｺﾞｼｯｸM-PRO" panose="020F0600000000000000" pitchFamily="50" charset="-128"/>
              </a:rPr>
              <a:t>付け）の４に基づく様式とします。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２．多面的機能支払交付金実施要領に定める、市町村へ提出する様式について、</a:t>
            </a:r>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　押印を省略することが可能になります。</a:t>
            </a:r>
          </a:p>
          <a:p>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日当の受領印については、活動組織内での合意のもと省略することも可能ですが、サインに代替するなどして、活動に参加者した本人が受領したことを確認しましょう。</a:t>
            </a: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endParaRPr lang="en-US" altLang="ja-JP" dirty="0">
              <a:solidFill>
                <a:srgbClr val="FF0000"/>
              </a:solidFill>
              <a:latin typeface="HG丸ｺﾞｼｯｸM-PRO" panose="020F0600000000000000" pitchFamily="50" charset="-128"/>
              <a:ea typeface="HG丸ｺﾞｼｯｸM-PRO" panose="020F0600000000000000" pitchFamily="50" charset="-128"/>
            </a:endParaRPr>
          </a:p>
        </p:txBody>
      </p:sp>
      <p:pic>
        <p:nvPicPr>
          <p:cNvPr id="9" name="図 8">
            <a:extLst>
              <a:ext uri="{FF2B5EF4-FFF2-40B4-BE49-F238E27FC236}">
                <a16:creationId xmlns:a16="http://schemas.microsoft.com/office/drawing/2014/main" xmlns="" id="{B405BDFB-348C-438A-94DB-75854B3F2D20}"/>
              </a:ext>
            </a:extLst>
          </p:cNvPr>
          <p:cNvPicPr>
            <a:picLocks noChangeAspect="1"/>
          </p:cNvPicPr>
          <p:nvPr/>
        </p:nvPicPr>
        <p:blipFill>
          <a:blip r:embed="rId3"/>
          <a:stretch>
            <a:fillRect/>
          </a:stretch>
        </p:blipFill>
        <p:spPr>
          <a:xfrm rot="5400000">
            <a:off x="1852476" y="3650420"/>
            <a:ext cx="474142" cy="439569"/>
          </a:xfrm>
          <a:prstGeom prst="rect">
            <a:avLst/>
          </a:prstGeom>
        </p:spPr>
      </p:pic>
      <p:pic>
        <p:nvPicPr>
          <p:cNvPr id="24" name="Picture 4">
            <a:extLst>
              <a:ext uri="{FF2B5EF4-FFF2-40B4-BE49-F238E27FC236}">
                <a16:creationId xmlns:a16="http://schemas.microsoft.com/office/drawing/2014/main" xmlns="" id="{D67C4677-AFF5-4307-8BFA-66C360920D2E}"/>
              </a:ext>
            </a:extLst>
          </p:cNvPr>
          <p:cNvPicPr>
            <a:picLocks noChangeAspect="1" noChangeArrowheads="1"/>
          </p:cNvPicPr>
          <p:nvPr/>
        </p:nvPicPr>
        <p:blipFill>
          <a:blip r:embed="rId4" cstate="print"/>
          <a:srcRect/>
          <a:stretch>
            <a:fillRect/>
          </a:stretch>
        </p:blipFill>
        <p:spPr bwMode="auto">
          <a:xfrm>
            <a:off x="4444327" y="3179126"/>
            <a:ext cx="1696869" cy="1140442"/>
          </a:xfrm>
          <a:prstGeom prst="rect">
            <a:avLst/>
          </a:prstGeom>
          <a:noFill/>
          <a:ln w="9525">
            <a:noFill/>
            <a:miter lim="800000"/>
            <a:headEnd/>
            <a:tailEnd/>
          </a:ln>
          <a:effectLst/>
        </p:spPr>
      </p:pic>
      <p:sp>
        <p:nvSpPr>
          <p:cNvPr id="25" name="テキスト ボックス 24">
            <a:extLst>
              <a:ext uri="{FF2B5EF4-FFF2-40B4-BE49-F238E27FC236}">
                <a16:creationId xmlns:a16="http://schemas.microsoft.com/office/drawing/2014/main" xmlns="" id="{DE4E8DAF-7614-45F8-B0A8-2ACB5F0D0850}"/>
              </a:ext>
            </a:extLst>
          </p:cNvPr>
          <p:cNvSpPr txBox="1"/>
          <p:nvPr/>
        </p:nvSpPr>
        <p:spPr>
          <a:xfrm>
            <a:off x="4492303" y="4252171"/>
            <a:ext cx="1911277" cy="278456"/>
          </a:xfrm>
          <a:prstGeom prst="rect">
            <a:avLst/>
          </a:prstGeom>
          <a:noFill/>
        </p:spPr>
        <p:txBody>
          <a:bodyPr wrap="square" lIns="118154" tIns="59078" rIns="118154" bIns="59078" rtlCol="0">
            <a:spAutoFit/>
          </a:bodyPr>
          <a:lstStyle/>
          <a:p>
            <a:r>
              <a:rPr lang="ja-JP" altLang="en-US" sz="1034" dirty="0">
                <a:solidFill>
                  <a:srgbClr val="00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鳥獣緩衝帯（イメージ）</a:t>
            </a:r>
            <a:endParaRPr lang="en-US" altLang="ja-JP" sz="1034" dirty="0">
              <a:latin typeface="HG丸ｺﾞｼｯｸM-PRO" panose="020F0600000000000000" pitchFamily="50" charset="-128"/>
              <a:ea typeface="HG丸ｺﾞｼｯｸM-PRO" panose="020F0600000000000000" pitchFamily="50" charset="-128"/>
            </a:endParaRPr>
          </a:p>
        </p:txBody>
      </p:sp>
      <p:sp>
        <p:nvSpPr>
          <p:cNvPr id="5" name="テキスト ボックス 4">
            <a:extLst>
              <a:ext uri="{FF2B5EF4-FFF2-40B4-BE49-F238E27FC236}">
                <a16:creationId xmlns:a16="http://schemas.microsoft.com/office/drawing/2014/main" xmlns="" id="{D2C38289-B01C-4E7D-80DC-9EC67BB073DB}"/>
              </a:ext>
            </a:extLst>
          </p:cNvPr>
          <p:cNvSpPr txBox="1"/>
          <p:nvPr/>
        </p:nvSpPr>
        <p:spPr>
          <a:xfrm>
            <a:off x="729240" y="4153340"/>
            <a:ext cx="3493264" cy="276999"/>
          </a:xfrm>
          <a:prstGeom prst="rect">
            <a:avLst/>
          </a:prstGeom>
          <a:noFill/>
          <a:ln>
            <a:solidFill>
              <a:schemeClr val="tx1"/>
            </a:solidFill>
          </a:ln>
        </p:spPr>
        <p:txBody>
          <a:bodyPr wrap="none" rtlCol="0">
            <a:spAutoFit/>
          </a:bodyPr>
          <a:lstStyle/>
          <a:p>
            <a:r>
              <a:rPr lang="en-US" altLang="ja-JP" dirty="0">
                <a:latin typeface="HG丸ｺﾞｼｯｸM-PRO" panose="020F0600000000000000" pitchFamily="50" charset="-128"/>
                <a:ea typeface="HG丸ｺﾞｼｯｸM-PRO" panose="020F0600000000000000" pitchFamily="50" charset="-128"/>
              </a:rPr>
              <a:t>53</a:t>
            </a:r>
            <a:r>
              <a:rPr lang="ja-JP" altLang="en-US" dirty="0">
                <a:latin typeface="HG丸ｺﾞｼｯｸM-PRO" panose="020F0600000000000000" pitchFamily="50" charset="-128"/>
                <a:ea typeface="HG丸ｺﾞｼｯｸM-PRO" panose="020F0600000000000000" pitchFamily="50" charset="-128"/>
              </a:rPr>
              <a:t>　鳥獣被害防止対策及び環境改善活動の強化</a:t>
            </a:r>
            <a:endParaRPr kumimoji="1" lang="ja-JP" altLang="en-US" dirty="0"/>
          </a:p>
        </p:txBody>
      </p:sp>
      <p:sp>
        <p:nvSpPr>
          <p:cNvPr id="28" name="テキスト ボックス 27">
            <a:extLst>
              <a:ext uri="{FF2B5EF4-FFF2-40B4-BE49-F238E27FC236}">
                <a16:creationId xmlns:a16="http://schemas.microsoft.com/office/drawing/2014/main" xmlns="" id="{552237D8-8F11-400F-A3B3-275352F1F4C0}"/>
              </a:ext>
            </a:extLst>
          </p:cNvPr>
          <p:cNvSpPr txBox="1"/>
          <p:nvPr/>
        </p:nvSpPr>
        <p:spPr>
          <a:xfrm>
            <a:off x="729240" y="3317500"/>
            <a:ext cx="2720617" cy="276999"/>
          </a:xfrm>
          <a:prstGeom prst="rect">
            <a:avLst/>
          </a:prstGeom>
          <a:noFill/>
          <a:ln>
            <a:solidFill>
              <a:schemeClr val="tx1"/>
            </a:solidFill>
          </a:ln>
        </p:spPr>
        <p:txBody>
          <a:bodyPr wrap="none" rtlCol="0">
            <a:spAutoFit/>
          </a:bodyPr>
          <a:lstStyle/>
          <a:p>
            <a:r>
              <a:rPr lang="en-US" altLang="ja-JP" dirty="0">
                <a:latin typeface="HG丸ｺﾞｼｯｸM-PRO" panose="020F0600000000000000" pitchFamily="50" charset="-128"/>
                <a:ea typeface="HG丸ｺﾞｼｯｸM-PRO" panose="020F0600000000000000" pitchFamily="50" charset="-128"/>
              </a:rPr>
              <a:t>53</a:t>
            </a:r>
            <a:r>
              <a:rPr lang="ja-JP" altLang="en-US" dirty="0">
                <a:latin typeface="HG丸ｺﾞｼｯｸM-PRO" panose="020F0600000000000000" pitchFamily="50" charset="-128"/>
                <a:ea typeface="HG丸ｺﾞｼｯｸM-PRO" panose="020F0600000000000000" pitchFamily="50" charset="-128"/>
              </a:rPr>
              <a:t>　農地周りの環境改善活動の強化</a:t>
            </a:r>
            <a:endParaRPr kumimoji="1" lang="ja-JP" altLang="en-US" dirty="0"/>
          </a:p>
        </p:txBody>
      </p:sp>
      <p:sp>
        <p:nvSpPr>
          <p:cNvPr id="30" name="テキスト ボックス 29">
            <a:extLst>
              <a:ext uri="{FF2B5EF4-FFF2-40B4-BE49-F238E27FC236}">
                <a16:creationId xmlns:a16="http://schemas.microsoft.com/office/drawing/2014/main" xmlns="" id="{19F7B289-8122-49B6-BC6D-DE9D8E7D7DC0}"/>
              </a:ext>
            </a:extLst>
          </p:cNvPr>
          <p:cNvSpPr txBox="1"/>
          <p:nvPr/>
        </p:nvSpPr>
        <p:spPr>
          <a:xfrm>
            <a:off x="475215" y="4665648"/>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（３）その他</a:t>
            </a:r>
          </a:p>
        </p:txBody>
      </p:sp>
      <p:grpSp>
        <p:nvGrpSpPr>
          <p:cNvPr id="31" name="グループ化 30">
            <a:extLst>
              <a:ext uri="{FF2B5EF4-FFF2-40B4-BE49-F238E27FC236}">
                <a16:creationId xmlns:a16="http://schemas.microsoft.com/office/drawing/2014/main" xmlns="" id="{CEBC5A7D-E018-4E8E-A39D-485161E48681}"/>
              </a:ext>
            </a:extLst>
          </p:cNvPr>
          <p:cNvGrpSpPr/>
          <p:nvPr/>
        </p:nvGrpSpPr>
        <p:grpSpPr>
          <a:xfrm>
            <a:off x="1753682" y="7859010"/>
            <a:ext cx="4431501" cy="1484556"/>
            <a:chOff x="4747496" y="5373756"/>
            <a:chExt cx="3970158" cy="1390699"/>
          </a:xfrm>
        </p:grpSpPr>
        <p:pic>
          <p:nvPicPr>
            <p:cNvPr id="33" name="図 32">
              <a:extLst>
                <a:ext uri="{FF2B5EF4-FFF2-40B4-BE49-F238E27FC236}">
                  <a16:creationId xmlns:a16="http://schemas.microsoft.com/office/drawing/2014/main" xmlns="" id="{B6BDEECC-8EC3-4200-8A1B-4916D47FBFB4}"/>
                </a:ext>
              </a:extLst>
            </p:cNvPr>
            <p:cNvPicPr>
              <a:picLocks noChangeAspect="1"/>
            </p:cNvPicPr>
            <p:nvPr/>
          </p:nvPicPr>
          <p:blipFill rotWithShape="1">
            <a:blip r:embed="rId5"/>
            <a:srcRect l="288" t="2243" r="2293"/>
            <a:stretch/>
          </p:blipFill>
          <p:spPr>
            <a:xfrm>
              <a:off x="5186046" y="5393804"/>
              <a:ext cx="3092808" cy="1370651"/>
            </a:xfrm>
            <a:prstGeom prst="rect">
              <a:avLst/>
            </a:prstGeom>
            <a:ln>
              <a:solidFill>
                <a:schemeClr val="tx1"/>
              </a:solidFill>
            </a:ln>
          </p:spPr>
        </p:pic>
        <p:cxnSp>
          <p:nvCxnSpPr>
            <p:cNvPr id="34" name="直線矢印コネクタ 33">
              <a:extLst>
                <a:ext uri="{FF2B5EF4-FFF2-40B4-BE49-F238E27FC236}">
                  <a16:creationId xmlns:a16="http://schemas.microsoft.com/office/drawing/2014/main" xmlns="" id="{33909064-6B56-46E7-B6C6-71411D5D0FFB}"/>
                </a:ext>
              </a:extLst>
            </p:cNvPr>
            <p:cNvCxnSpPr>
              <a:cxnSpLocks/>
            </p:cNvCxnSpPr>
            <p:nvPr/>
          </p:nvCxnSpPr>
          <p:spPr>
            <a:xfrm flipH="1">
              <a:off x="8137597" y="5856635"/>
              <a:ext cx="166757" cy="41411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5" name="Text Box 60">
              <a:extLst>
                <a:ext uri="{FF2B5EF4-FFF2-40B4-BE49-F238E27FC236}">
                  <a16:creationId xmlns:a16="http://schemas.microsoft.com/office/drawing/2014/main" xmlns="" id="{6EF65C3C-7DE5-4739-8B05-01E2D04A90C8}"/>
                </a:ext>
              </a:extLst>
            </p:cNvPr>
            <p:cNvSpPr txBox="1">
              <a:spLocks noChangeArrowheads="1"/>
            </p:cNvSpPr>
            <p:nvPr/>
          </p:nvSpPr>
          <p:spPr bwMode="auto">
            <a:xfrm>
              <a:off x="8104258" y="5602903"/>
              <a:ext cx="613396" cy="243543"/>
            </a:xfrm>
            <a:prstGeom prst="rect">
              <a:avLst/>
            </a:prstGeom>
            <a:solidFill>
              <a:schemeClr val="bg1"/>
            </a:solidFill>
            <a:ln w="9525">
              <a:noFill/>
              <a:miter lim="800000"/>
              <a:headEnd/>
              <a:tailEnd/>
            </a:ln>
          </p:spPr>
          <p:txBody>
            <a:bodyPr rot="0" vert="horz" wrap="square" lIns="96012" tIns="11489" rIns="96012" bIns="11489" anchor="t" anchorCtr="0" upright="1">
              <a:noAutofit/>
            </a:bodyPr>
            <a:lstStyle/>
            <a:p>
              <a:pPr algn="just" hangingPunct="0">
                <a:lnSpc>
                  <a:spcPts val="1938"/>
                </a:lnSpc>
              </a:pPr>
              <a:r>
                <a:rPr lang="ja-JP" altLang="en-US" sz="1292" dirty="0">
                  <a:solidFill>
                    <a:srgbClr val="FF0000"/>
                  </a:solidFill>
                  <a:ea typeface="ＭＳ ゴシック" panose="020B0609070205080204" pitchFamily="49" charset="-128"/>
                  <a:cs typeface="Times New Roman" panose="02020603050405020304" pitchFamily="18" charset="0"/>
                </a:rPr>
                <a:t>省略可</a:t>
              </a:r>
              <a:endParaRPr lang="en-US" altLang="ja-JP" sz="1292" dirty="0">
                <a:solidFill>
                  <a:srgbClr val="FF0000"/>
                </a:solidFill>
                <a:ea typeface="ＭＳ ゴシック" panose="020B0609070205080204" pitchFamily="49" charset="-128"/>
                <a:cs typeface="Times New Roman" panose="02020603050405020304" pitchFamily="18" charset="0"/>
              </a:endParaRPr>
            </a:p>
          </p:txBody>
        </p:sp>
        <p:sp>
          <p:nvSpPr>
            <p:cNvPr id="36" name="正方形/長方形 35">
              <a:extLst>
                <a:ext uri="{FF2B5EF4-FFF2-40B4-BE49-F238E27FC236}">
                  <a16:creationId xmlns:a16="http://schemas.microsoft.com/office/drawing/2014/main" xmlns="" id="{C6972930-CF05-4E46-AA08-CB6BB27DE94D}"/>
                </a:ext>
              </a:extLst>
            </p:cNvPr>
            <p:cNvSpPr/>
            <p:nvPr/>
          </p:nvSpPr>
          <p:spPr>
            <a:xfrm>
              <a:off x="4747496" y="5373756"/>
              <a:ext cx="577649" cy="242729"/>
            </a:xfrm>
            <a:prstGeom prst="rect">
              <a:avLst/>
            </a:prstGeom>
          </p:spPr>
          <p:txBody>
            <a:bodyPr wrap="square">
              <a:spAutoFit/>
            </a:bodyPr>
            <a:lstStyle/>
            <a:p>
              <a:r>
                <a:rPr lang="ja-JP" altLang="en-US" sz="1050" dirty="0">
                  <a:latin typeface="HG丸ｺﾞｼｯｸM-PRO" panose="020F0600000000000000" pitchFamily="50" charset="-128"/>
                  <a:ea typeface="HG丸ｺﾞｼｯｸM-PRO" panose="020F0600000000000000" pitchFamily="50" charset="-128"/>
                </a:rPr>
                <a:t>（例）</a:t>
              </a:r>
              <a:endParaRPr lang="en-US" altLang="ja-JP" sz="1050" dirty="0">
                <a:latin typeface="HG丸ｺﾞｼｯｸM-PRO" panose="020F0600000000000000" pitchFamily="50" charset="-128"/>
                <a:ea typeface="HG丸ｺﾞｼｯｸM-PRO" panose="020F0600000000000000" pitchFamily="50" charset="-128"/>
              </a:endParaRPr>
            </a:p>
          </p:txBody>
        </p:sp>
      </p:grpSp>
      <p:sp>
        <p:nvSpPr>
          <p:cNvPr id="23" name="テキスト ボックス 22">
            <a:extLst>
              <a:ext uri="{FF2B5EF4-FFF2-40B4-BE49-F238E27FC236}">
                <a16:creationId xmlns:a16="http://schemas.microsoft.com/office/drawing/2014/main" xmlns="" id="{AA5CF063-C445-4E9D-AE42-4D393E1602C1}"/>
              </a:ext>
            </a:extLst>
          </p:cNvPr>
          <p:cNvSpPr txBox="1"/>
          <p:nvPr/>
        </p:nvSpPr>
        <p:spPr>
          <a:xfrm>
            <a:off x="1910100" y="5023014"/>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１</a:t>
            </a:r>
          </a:p>
        </p:txBody>
      </p:sp>
      <p:sp>
        <p:nvSpPr>
          <p:cNvPr id="26" name="テキスト ボックス 25">
            <a:extLst>
              <a:ext uri="{FF2B5EF4-FFF2-40B4-BE49-F238E27FC236}">
                <a16:creationId xmlns:a16="http://schemas.microsoft.com/office/drawing/2014/main" xmlns="" id="{07FE945B-E97E-46CD-9625-CA1C7113B34A}"/>
              </a:ext>
            </a:extLst>
          </p:cNvPr>
          <p:cNvSpPr txBox="1"/>
          <p:nvPr/>
        </p:nvSpPr>
        <p:spPr>
          <a:xfrm>
            <a:off x="5547332" y="5027872"/>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２</a:t>
            </a:r>
          </a:p>
        </p:txBody>
      </p:sp>
    </p:spTree>
    <p:extLst>
      <p:ext uri="{BB962C8B-B14F-4D97-AF65-F5344CB8AC3E}">
        <p14:creationId xmlns:p14="http://schemas.microsoft.com/office/powerpoint/2010/main" val="426768750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66</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図 5">
            <a:extLst>
              <a:ext uri="{FF2B5EF4-FFF2-40B4-BE49-F238E27FC236}">
                <a16:creationId xmlns:a16="http://schemas.microsoft.com/office/drawing/2014/main" xmlns="" id="{3675FA7C-F5DC-4E81-B0B1-6D432A222E42}"/>
              </a:ext>
            </a:extLst>
          </p:cNvPr>
          <p:cNvPicPr>
            <a:picLocks noChangeAspect="1"/>
          </p:cNvPicPr>
          <p:nvPr/>
        </p:nvPicPr>
        <p:blipFill>
          <a:blip r:embed="rId5"/>
          <a:stretch>
            <a:fillRect/>
          </a:stretch>
        </p:blipFill>
        <p:spPr>
          <a:xfrm rot="16200000">
            <a:off x="-757709" y="2382760"/>
            <a:ext cx="8169023" cy="5818410"/>
          </a:xfrm>
          <a:prstGeom prst="rect">
            <a:avLst/>
          </a:prstGeom>
        </p:spPr>
      </p:pic>
    </p:spTree>
    <p:extLst>
      <p:ext uri="{BB962C8B-B14F-4D97-AF65-F5344CB8AC3E}">
        <p14:creationId xmlns:p14="http://schemas.microsoft.com/office/powerpoint/2010/main" val="3361772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67</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15" name="正方形/長方形 14"/>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a:extLst>
              <a:ext uri="{FF2B5EF4-FFF2-40B4-BE49-F238E27FC236}">
                <a16:creationId xmlns:a16="http://schemas.microsoft.com/office/drawing/2014/main" xmlns="" id="{198772B0-2F2D-456E-9225-C8DC25851309}"/>
              </a:ext>
            </a:extLst>
          </p:cNvPr>
          <p:cNvPicPr>
            <a:picLocks noChangeAspect="1"/>
          </p:cNvPicPr>
          <p:nvPr/>
        </p:nvPicPr>
        <p:blipFill>
          <a:blip r:embed="rId5"/>
          <a:stretch>
            <a:fillRect/>
          </a:stretch>
        </p:blipFill>
        <p:spPr>
          <a:xfrm rot="16200000">
            <a:off x="-1958376" y="3435046"/>
            <a:ext cx="8263094" cy="3436806"/>
          </a:xfrm>
          <a:prstGeom prst="rect">
            <a:avLst/>
          </a:prstGeom>
        </p:spPr>
      </p:pic>
    </p:spTree>
    <p:extLst>
      <p:ext uri="{BB962C8B-B14F-4D97-AF65-F5344CB8AC3E}">
        <p14:creationId xmlns:p14="http://schemas.microsoft.com/office/powerpoint/2010/main" val="209584356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05000" y="815992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6" name="テキスト ボックス 25"/>
          <p:cNvSpPr txBox="1"/>
          <p:nvPr/>
        </p:nvSpPr>
        <p:spPr>
          <a:xfrm>
            <a:off x="1415629" y="7135306"/>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令和３年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5" name="テキスト ボックス 24"/>
          <p:cNvSpPr txBox="1"/>
          <p:nvPr/>
        </p:nvSpPr>
        <p:spPr>
          <a:xfrm>
            <a:off x="396528" y="604657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28" name="グループ化 27"/>
          <p:cNvGrpSpPr/>
          <p:nvPr/>
        </p:nvGrpSpPr>
        <p:grpSpPr>
          <a:xfrm>
            <a:off x="5013176" y="5817096"/>
            <a:ext cx="1759122" cy="1052675"/>
            <a:chOff x="5126262" y="5146301"/>
            <a:chExt cx="1759122" cy="1052675"/>
          </a:xfrm>
        </p:grpSpPr>
        <p:pic>
          <p:nvPicPr>
            <p:cNvPr id="30" name="図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1" name="図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68</a:t>
            </a:r>
          </a:p>
        </p:txBody>
      </p:sp>
    </p:spTree>
    <p:extLst>
      <p:ext uri="{BB962C8B-B14F-4D97-AF65-F5344CB8AC3E}">
        <p14:creationId xmlns:p14="http://schemas.microsoft.com/office/powerpoint/2010/main" val="29042355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4868014"/>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03086"/>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1233451"/>
            <a:ext cx="3132000" cy="4367621"/>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2368" y="1233451"/>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3182416"/>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2720752"/>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29071" y="352745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2155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84" name="角丸四角形 83"/>
          <p:cNvSpPr/>
          <p:nvPr/>
        </p:nvSpPr>
        <p:spPr bwMode="auto">
          <a:xfrm>
            <a:off x="172368" y="6075779"/>
            <a:ext cx="3132000" cy="3485734"/>
          </a:xfrm>
          <a:prstGeom prst="roundRect">
            <a:avLst>
              <a:gd name="adj" fmla="val 4123"/>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テキスト ボックス 25"/>
          <p:cNvSpPr txBox="1">
            <a:spLocks noChangeArrowheads="1"/>
          </p:cNvSpPr>
          <p:nvPr/>
        </p:nvSpPr>
        <p:spPr bwMode="auto">
          <a:xfrm>
            <a:off x="172368" y="6075779"/>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11071" y="6099495"/>
            <a:ext cx="936000" cy="1782786"/>
          </a:xfrm>
          <a:prstGeom prst="rect">
            <a:avLst/>
          </a:prstGeom>
          <a:solidFill>
            <a:schemeClr val="bg1">
              <a:alpha val="16000"/>
            </a:schemeClr>
          </a:solid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11071" y="5649080"/>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29071" y="3717307"/>
            <a:ext cx="900000" cy="180000"/>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29071" y="672250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29071" y="6930608"/>
            <a:ext cx="900000" cy="180000"/>
          </a:xfrm>
          <a:prstGeom prst="rect">
            <a:avLst/>
          </a:prstGeom>
          <a:noFill/>
        </p:spPr>
        <p:txBody>
          <a:bodyPr wrap="none" lIns="0" tIns="0" rIns="0" bIns="0" rtlCol="0">
            <a:spAutoFit/>
          </a:bodyPr>
          <a:lstStyle/>
          <a:p>
            <a:pPr lvl="0"/>
            <a:r>
              <a:rPr kumimoji="1" lang="ja-JP" altLang="en-US" dirty="0"/>
              <a:t>○月○日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44107" y="2351187"/>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31070" y="1856656"/>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対象農用地の設定、構成員の取りまとめを行い、組織の設立に必要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571300"/>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①規約等の作成</a:t>
            </a:r>
          </a:p>
        </p:txBody>
      </p:sp>
      <p:sp>
        <p:nvSpPr>
          <p:cNvPr id="106" name="角丸四角形 105"/>
          <p:cNvSpPr/>
          <p:nvPr/>
        </p:nvSpPr>
        <p:spPr>
          <a:xfrm>
            <a:off x="229745" y="3811454"/>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1070" y="3992062"/>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704" y="3674448"/>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③活動計画書の作成</a:t>
            </a:r>
          </a:p>
        </p:txBody>
      </p:sp>
      <p:sp>
        <p:nvSpPr>
          <p:cNvPr id="138" name="角丸四角形 137"/>
          <p:cNvSpPr/>
          <p:nvPr/>
        </p:nvSpPr>
        <p:spPr>
          <a:xfrm>
            <a:off x="318704" y="4736229"/>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④設立総会の開催</a:t>
            </a:r>
          </a:p>
        </p:txBody>
      </p:sp>
      <p:sp>
        <p:nvSpPr>
          <p:cNvPr id="140" name="正方形/長方形 139"/>
          <p:cNvSpPr/>
          <p:nvPr/>
        </p:nvSpPr>
        <p:spPr>
          <a:xfrm>
            <a:off x="331070" y="5095915"/>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081216"/>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541" y="4059200"/>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520130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P.29</a:t>
            </a:r>
          </a:p>
        </p:txBody>
      </p:sp>
      <p:sp>
        <p:nvSpPr>
          <p:cNvPr id="155" name="角丸四角形 154"/>
          <p:cNvSpPr/>
          <p:nvPr/>
        </p:nvSpPr>
        <p:spPr>
          <a:xfrm>
            <a:off x="3414430" y="2867105"/>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2733406"/>
            <a:ext cx="205834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⑤事業計画の申請</a:t>
            </a:r>
          </a:p>
        </p:txBody>
      </p:sp>
      <p:sp>
        <p:nvSpPr>
          <p:cNvPr id="157" name="正方形/長方形 156"/>
          <p:cNvSpPr/>
          <p:nvPr/>
        </p:nvSpPr>
        <p:spPr>
          <a:xfrm>
            <a:off x="3508838" y="3098671"/>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3632830"/>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4106670"/>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3967755"/>
            <a:ext cx="2060569"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⑥事業計画の認定の通知</a:t>
            </a:r>
          </a:p>
        </p:txBody>
      </p:sp>
      <p:sp>
        <p:nvSpPr>
          <p:cNvPr id="166" name="正方形/長方形 165"/>
          <p:cNvSpPr/>
          <p:nvPr/>
        </p:nvSpPr>
        <p:spPr>
          <a:xfrm>
            <a:off x="3508838" y="4314422"/>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4713734"/>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3259787"/>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P.30</a:t>
            </a:r>
          </a:p>
        </p:txBody>
      </p:sp>
      <p:sp>
        <p:nvSpPr>
          <p:cNvPr id="151" name="角丸四角形 150"/>
          <p:cNvSpPr/>
          <p:nvPr/>
        </p:nvSpPr>
        <p:spPr>
          <a:xfrm>
            <a:off x="3414430" y="5725019"/>
            <a:ext cx="2304000" cy="102514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504796" y="5584697"/>
            <a:ext cx="157437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508838" y="5953591"/>
            <a:ext cx="1617577"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188089" y="60555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P.34</a:t>
            </a:r>
          </a:p>
        </p:txBody>
      </p:sp>
      <p:sp>
        <p:nvSpPr>
          <p:cNvPr id="170" name="テキスト ボックス 169"/>
          <p:cNvSpPr txBox="1"/>
          <p:nvPr/>
        </p:nvSpPr>
        <p:spPr bwMode="auto">
          <a:xfrm>
            <a:off x="3986178" y="6309841"/>
            <a:ext cx="1666626" cy="232574"/>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188089" y="634266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P.34</a:t>
            </a:r>
          </a:p>
        </p:txBody>
      </p:sp>
      <p:cxnSp>
        <p:nvCxnSpPr>
          <p:cNvPr id="174" name="直線矢印コネクタ 173"/>
          <p:cNvCxnSpPr/>
          <p:nvPr/>
        </p:nvCxnSpPr>
        <p:spPr>
          <a:xfrm>
            <a:off x="3290137" y="664130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414430" y="6949153"/>
            <a:ext cx="2304000" cy="86400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504796" y="6808833"/>
            <a:ext cx="1550386"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sp>
        <p:nvSpPr>
          <p:cNvPr id="177" name="正方形/長方形 176"/>
          <p:cNvSpPr/>
          <p:nvPr/>
        </p:nvSpPr>
        <p:spPr>
          <a:xfrm>
            <a:off x="3508838"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cxnSp>
        <p:nvCxnSpPr>
          <p:cNvPr id="178" name="直線矢印コネクタ 177"/>
          <p:cNvCxnSpPr/>
          <p:nvPr/>
        </p:nvCxnSpPr>
        <p:spPr>
          <a:xfrm>
            <a:off x="3290137" y="7685112"/>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229745" y="6534192"/>
            <a:ext cx="2988000" cy="120273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318704" y="6407055"/>
            <a:ext cx="1643105"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332656" y="6731992"/>
            <a:ext cx="280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480396" y="7073999"/>
            <a:ext cx="1666626" cy="576064"/>
          </a:xfrm>
          <a:prstGeom prst="rect">
            <a:avLst/>
          </a:prstGeom>
          <a:solidFill>
            <a:srgbClr val="FFFF99"/>
          </a:solidFill>
          <a:ln>
            <a:solidFill>
              <a:srgbClr val="FFC000"/>
            </a:solidFill>
          </a:ln>
        </p:spPr>
        <p:txBody>
          <a:bodyPr lIns="36000" rIns="36000" anchor="ctr"/>
          <a:lstStyle/>
          <a:p>
            <a:pPr marL="96838" indent="-96838">
              <a:defRPr/>
            </a:pPr>
            <a:endParaRPr lang="en-US" altLang="ja-JP" sz="300" dirty="0">
              <a:latin typeface="ＭＳ 明朝" pitchFamily="17" charset="-128"/>
              <a:ea typeface="ＭＳ 明朝" pitchFamily="17"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95" name="下矢印 194"/>
          <p:cNvSpPr/>
          <p:nvPr/>
        </p:nvSpPr>
        <p:spPr>
          <a:xfrm>
            <a:off x="1210026" y="7705854"/>
            <a:ext cx="958590" cy="29586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229745" y="8280104"/>
            <a:ext cx="2988000" cy="123897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420001" y="8485387"/>
            <a:ext cx="205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654892" y="858731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P.46</a:t>
            </a:r>
          </a:p>
        </p:txBody>
      </p:sp>
      <p:sp>
        <p:nvSpPr>
          <p:cNvPr id="200" name="テキスト ボックス 199"/>
          <p:cNvSpPr txBox="1"/>
          <p:nvPr/>
        </p:nvSpPr>
        <p:spPr bwMode="auto">
          <a:xfrm>
            <a:off x="1452440" y="8978865"/>
            <a:ext cx="1666626" cy="46709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654892" y="904248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P.48</a:t>
            </a:r>
          </a:p>
          <a:p>
            <a:r>
              <a:rPr lang="ja-JP" altLang="en-US" sz="1050" dirty="0"/>
              <a:t>・・・</a:t>
            </a:r>
            <a:r>
              <a:rPr lang="en-US" altLang="ja-JP" sz="1050" dirty="0"/>
              <a:t>P.47</a:t>
            </a:r>
            <a:endParaRPr kumimoji="1" lang="en-US" altLang="ja-JP" sz="1050" dirty="0"/>
          </a:p>
        </p:txBody>
      </p:sp>
      <p:sp>
        <p:nvSpPr>
          <p:cNvPr id="196" name="角丸四角形 195"/>
          <p:cNvSpPr/>
          <p:nvPr/>
        </p:nvSpPr>
        <p:spPr>
          <a:xfrm>
            <a:off x="318704" y="8145678"/>
            <a:ext cx="163229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11071" y="8526887"/>
            <a:ext cx="936000" cy="1034626"/>
          </a:xfrm>
          <a:prstGeom prst="roundRect">
            <a:avLst>
              <a:gd name="adj" fmla="val 0"/>
            </a:avLst>
          </a:prstGeom>
          <a:solidFill>
            <a:schemeClr val="bg1"/>
          </a:solidFill>
          <a:ln>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11071" y="8076473"/>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414430" y="8031487"/>
            <a:ext cx="2304000" cy="67043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504796" y="7891165"/>
            <a:ext cx="1563606"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508837" y="8231514"/>
            <a:ext cx="172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88089" y="836199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P.46</a:t>
            </a:r>
          </a:p>
        </p:txBody>
      </p:sp>
      <p:cxnSp>
        <p:nvCxnSpPr>
          <p:cNvPr id="214" name="直線矢印コネクタ 213"/>
          <p:cNvCxnSpPr/>
          <p:nvPr/>
        </p:nvCxnSpPr>
        <p:spPr>
          <a:xfrm>
            <a:off x="3290137" y="861288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414430" y="8903537"/>
            <a:ext cx="2304000" cy="657976"/>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504796" y="8746877"/>
            <a:ext cx="1539622"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⑥確認通知の送付</a:t>
            </a:r>
          </a:p>
        </p:txBody>
      </p:sp>
      <p:sp>
        <p:nvSpPr>
          <p:cNvPr id="217" name="正方形/長方形 216"/>
          <p:cNvSpPr/>
          <p:nvPr/>
        </p:nvSpPr>
        <p:spPr>
          <a:xfrm>
            <a:off x="3508838" y="9075281"/>
            <a:ext cx="2232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市町村長から必要に応じて実施状況確認通知書が送付されます。</a:t>
            </a:r>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90137" y="9461107"/>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29071" y="8747768"/>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29071" y="8965703"/>
            <a:ext cx="900000" cy="180000"/>
          </a:xfrm>
          <a:prstGeom prst="rect">
            <a:avLst/>
          </a:prstGeom>
          <a:noFill/>
        </p:spPr>
        <p:txBody>
          <a:bodyPr wrap="none" lIns="0" tIns="0" rIns="0" bIns="0" rtlCol="0">
            <a:spAutoFit/>
          </a:bodyPr>
          <a:lstStyle/>
          <a:p>
            <a:r>
              <a:rPr kumimoji="1" lang="ja-JP" altLang="en-US" dirty="0"/>
              <a:t>○月○日</a:t>
            </a:r>
            <a:r>
              <a:rPr kumimoji="1" lang="ja-JP" altLang="en-US" sz="900" dirty="0"/>
              <a:t>まで</a:t>
            </a:r>
            <a:endParaRPr kumimoji="1" lang="ja-JP" altLang="en-US" sz="1400" dirty="0"/>
          </a:p>
        </p:txBody>
      </p:sp>
      <p:sp>
        <p:nvSpPr>
          <p:cNvPr id="220" name="テキスト ボックス 219"/>
          <p:cNvSpPr txBox="1"/>
          <p:nvPr/>
        </p:nvSpPr>
        <p:spPr>
          <a:xfrm>
            <a:off x="2722218" y="1856656"/>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P.5</a:t>
            </a:r>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57" name="四角形吹き出し 56"/>
          <p:cNvSpPr/>
          <p:nvPr/>
        </p:nvSpPr>
        <p:spPr>
          <a:xfrm>
            <a:off x="4600152" y="1732243"/>
            <a:ext cx="1908000"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各都道府県で市町村への</a:t>
            </a:r>
            <a:endParaRPr lang="en-US" altLang="ja-JP" sz="1050" dirty="0">
              <a:solidFill>
                <a:srgbClr val="FF0000"/>
              </a:solidFill>
            </a:endParaRPr>
          </a:p>
          <a:p>
            <a:pPr>
              <a:defRPr/>
            </a:pPr>
            <a:r>
              <a:rPr lang="ja-JP" altLang="en-US" sz="1050" dirty="0">
                <a:solidFill>
                  <a:srgbClr val="FF0000"/>
                </a:solidFill>
              </a:rPr>
              <a:t>申請期限等を記述してください</a:t>
            </a:r>
            <a:endParaRPr lang="en-US" altLang="ja-JP" sz="1050" dirty="0">
              <a:solidFill>
                <a:srgbClr val="FF0000"/>
              </a:solidFill>
            </a:endParaRPr>
          </a:p>
        </p:txBody>
      </p:sp>
      <p:sp>
        <p:nvSpPr>
          <p:cNvPr id="95" name="正方形/長方形 94"/>
          <p:cNvSpPr/>
          <p:nvPr/>
        </p:nvSpPr>
        <p:spPr>
          <a:xfrm>
            <a:off x="196925" y="831552"/>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196925" y="5687714"/>
            <a:ext cx="2933153"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88" name="角丸四角形 87"/>
          <p:cNvSpPr/>
          <p:nvPr/>
        </p:nvSpPr>
        <p:spPr>
          <a:xfrm>
            <a:off x="224976" y="273138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3935" y="259959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②事業計画書の作成</a:t>
            </a:r>
          </a:p>
        </p:txBody>
      </p:sp>
      <p:sp>
        <p:nvSpPr>
          <p:cNvPr id="89" name="下矢印 88"/>
          <p:cNvSpPr/>
          <p:nvPr/>
        </p:nvSpPr>
        <p:spPr>
          <a:xfrm>
            <a:off x="1144107" y="4463322"/>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7" name="テキスト ボックス 96"/>
          <p:cNvSpPr txBox="1"/>
          <p:nvPr/>
        </p:nvSpPr>
        <p:spPr bwMode="auto">
          <a:xfrm>
            <a:off x="1579772" y="298930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26301" y="293532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cxnSp>
        <p:nvCxnSpPr>
          <p:cNvPr id="100" name="直線コネクタ 99"/>
          <p:cNvCxnSpPr>
            <a:stCxn id="57" idx="2"/>
            <a:endCxn id="21515" idx="0"/>
          </p:cNvCxnSpPr>
          <p:nvPr/>
        </p:nvCxnSpPr>
        <p:spPr>
          <a:xfrm>
            <a:off x="5554152" y="2289694"/>
            <a:ext cx="724919" cy="431058"/>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2722218" y="2122620"/>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P.7</a:t>
            </a:r>
          </a:p>
        </p:txBody>
      </p:sp>
      <p:sp>
        <p:nvSpPr>
          <p:cNvPr id="104" name="テキスト ボックス 103"/>
          <p:cNvSpPr txBox="1"/>
          <p:nvPr/>
        </p:nvSpPr>
        <p:spPr>
          <a:xfrm>
            <a:off x="2654892" y="410802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P.14</a:t>
            </a:r>
          </a:p>
        </p:txBody>
      </p:sp>
      <p:sp>
        <p:nvSpPr>
          <p:cNvPr id="107" name="テキスト ボックス 106"/>
          <p:cNvSpPr txBox="1"/>
          <p:nvPr/>
        </p:nvSpPr>
        <p:spPr>
          <a:xfrm>
            <a:off x="2650123" y="30426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P.12</a:t>
            </a:r>
          </a:p>
        </p:txBody>
      </p:sp>
      <p:sp>
        <p:nvSpPr>
          <p:cNvPr id="108" name="テキスト ボックス 107"/>
          <p:cNvSpPr txBox="1"/>
          <p:nvPr/>
        </p:nvSpPr>
        <p:spPr>
          <a:xfrm>
            <a:off x="2654892" y="7135560"/>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P.35</a:t>
            </a:r>
          </a:p>
          <a:p>
            <a:r>
              <a:rPr lang="ja-JP" altLang="en-US" sz="1050" dirty="0"/>
              <a:t>・・・</a:t>
            </a:r>
            <a:r>
              <a:rPr lang="en-US" altLang="ja-JP" sz="1050" dirty="0"/>
              <a:t>P.37</a:t>
            </a:r>
          </a:p>
          <a:p>
            <a:r>
              <a:rPr lang="ja-JP" altLang="en-US" sz="1050" dirty="0"/>
              <a:t>・・・</a:t>
            </a:r>
            <a:r>
              <a:rPr lang="en-US" altLang="ja-JP" sz="1050" dirty="0"/>
              <a:t>P.42</a:t>
            </a:r>
            <a:endParaRPr kumimoji="1" lang="en-US" altLang="ja-JP" sz="1050" dirty="0"/>
          </a:p>
        </p:txBody>
      </p:sp>
      <p:sp>
        <p:nvSpPr>
          <p:cNvPr id="180" name="下矢印 179"/>
          <p:cNvSpPr/>
          <p:nvPr/>
        </p:nvSpPr>
        <p:spPr>
          <a:xfrm>
            <a:off x="1144107" y="3397399"/>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350870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211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の対象となる区域が旧市区町村等の広域に及ぶ場合には、広域活動組織を設立することができます。広域活動組織化により、事務負担の軽減や運営体制の強化が期待できます。広域活動組織を設立して活動を実施する場合は、「多面的機能支払交付金の活動の手引き（広域活動組織用）」を参照して下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a16="http://schemas.microsoft.com/office/drawing/2014/main" xmlns="" val="20000"/>
                    </a:ext>
                  </a:extLst>
                </a:gridCol>
                <a:gridCol w="2832076">
                  <a:extLst>
                    <a:ext uri="{9D8B030D-6E8A-4147-A177-3AD203B41FA5}">
                      <a16:colId xmlns:a16="http://schemas.microsoft.com/office/drawing/2014/main" xmlns=""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pic>
        <p:nvPicPr>
          <p:cNvPr id="22545" name="Picture 36"/>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pic>
        <p:nvPicPr>
          <p:cNvPr id="22546" name="Picture 37"/>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pic>
        <p:nvPicPr>
          <p:cNvPr id="22547" name="Picture 38"/>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0653" y="7834602"/>
            <a:ext cx="1094363" cy="1120865"/>
          </a:xfrm>
          <a:prstGeom prst="rect">
            <a:avLst/>
          </a:prstGeom>
          <a:noFill/>
          <a:ln w="12700">
            <a:noFill/>
            <a:miter lim="800000"/>
            <a:headEnd/>
            <a:tailEnd/>
          </a:ln>
        </p:spPr>
      </p:pic>
      <p:pic>
        <p:nvPicPr>
          <p:cNvPr id="22548" name="Picture 95"/>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74736" y="5762649"/>
            <a:ext cx="1165984" cy="1144107"/>
          </a:xfrm>
          <a:prstGeom prst="rect">
            <a:avLst/>
          </a:prstGeom>
          <a:noFill/>
          <a:ln w="12700">
            <a:noFill/>
            <a:miter lim="800000"/>
            <a:headEnd/>
            <a:tailEnd/>
          </a:ln>
        </p:spPr>
      </p:pic>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spTree>
    <p:extLst>
      <p:ext uri="{BB962C8B-B14F-4D97-AF65-F5344CB8AC3E}">
        <p14:creationId xmlns:p14="http://schemas.microsoft.com/office/powerpoint/2010/main" val="4046986452"/>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emplate>Trek</Template>
  <TotalTime>55371</TotalTime>
  <Words>13784</Words>
  <Application>Microsoft Office PowerPoint</Application>
  <PresentationFormat>A4 210 x 297 mm</PresentationFormat>
  <Paragraphs>2077</Paragraphs>
  <Slides>72</Slides>
  <Notes>6</Notes>
  <HiddenSlides>0</HiddenSlides>
  <MMClips>0</MMClips>
  <ScaleCrop>false</ScaleCrop>
  <HeadingPairs>
    <vt:vector size="6" baseType="variant">
      <vt:variant>
        <vt:lpstr>使用されているフォント</vt:lpstr>
      </vt:variant>
      <vt:variant>
        <vt:i4>20</vt:i4>
      </vt:variant>
      <vt:variant>
        <vt:lpstr>テーマ</vt:lpstr>
      </vt:variant>
      <vt:variant>
        <vt:i4>3</vt:i4>
      </vt:variant>
      <vt:variant>
        <vt:lpstr>スライド タイトル</vt:lpstr>
      </vt:variant>
      <vt:variant>
        <vt:i4>72</vt:i4>
      </vt:variant>
    </vt:vector>
  </HeadingPairs>
  <TitlesOfParts>
    <vt:vector size="95" baseType="lpstr">
      <vt:lpstr>ＤＦ特太ゴシック体</vt:lpstr>
      <vt:lpstr>ＤＨＰ特太ゴシック体</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メイリオ</vt:lpstr>
      <vt:lpstr>Arial</vt:lpstr>
      <vt:lpstr>Calibri</vt:lpstr>
      <vt:lpstr>Calibri Light</vt:lpstr>
      <vt:lpstr>Century</vt:lpstr>
      <vt:lpstr>Franklin Gothic Book</vt:lpstr>
      <vt:lpstr>Franklin Gothic Medium</vt:lpstr>
      <vt:lpstr>Times New Roman</vt:lpstr>
      <vt:lpstr>Wingdings</vt:lpstr>
      <vt:lpstr>Wingdings 2</vt:lpstr>
      <vt:lpstr>トラベル</vt:lpstr>
      <vt:lpstr>標準デザイン</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柴田　祐紀</cp:lastModifiedBy>
  <cp:revision>2590</cp:revision>
  <cp:lastPrinted>2021-06-30T02:01:58Z</cp:lastPrinted>
  <dcterms:created xsi:type="dcterms:W3CDTF">2005-12-03T00:13:53Z</dcterms:created>
  <dcterms:modified xsi:type="dcterms:W3CDTF">2021-06-30T02:52:28Z</dcterms:modified>
</cp:coreProperties>
</file>